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57" r:id="rId1"/>
  </p:sldMasterIdLst>
  <p:notesMasterIdLst>
    <p:notesMasterId r:id="rId32"/>
  </p:notesMasterIdLst>
  <p:sldIdLst>
    <p:sldId id="275" r:id="rId2"/>
    <p:sldId id="276" r:id="rId3"/>
    <p:sldId id="277" r:id="rId4"/>
    <p:sldId id="278" r:id="rId5"/>
    <p:sldId id="279" r:id="rId6"/>
    <p:sldId id="280" r:id="rId7"/>
    <p:sldId id="281" r:id="rId8"/>
    <p:sldId id="282" r:id="rId9"/>
    <p:sldId id="292" r:id="rId10"/>
    <p:sldId id="294" r:id="rId11"/>
    <p:sldId id="295" r:id="rId12"/>
    <p:sldId id="296" r:id="rId13"/>
    <p:sldId id="297" r:id="rId14"/>
    <p:sldId id="298" r:id="rId15"/>
    <p:sldId id="299" r:id="rId16"/>
    <p:sldId id="300" r:id="rId17"/>
    <p:sldId id="301" r:id="rId18"/>
    <p:sldId id="293" r:id="rId19"/>
    <p:sldId id="302" r:id="rId20"/>
    <p:sldId id="303" r:id="rId21"/>
    <p:sldId id="304" r:id="rId22"/>
    <p:sldId id="305" r:id="rId23"/>
    <p:sldId id="306" r:id="rId24"/>
    <p:sldId id="307" r:id="rId25"/>
    <p:sldId id="285" r:id="rId26"/>
    <p:sldId id="286" r:id="rId27"/>
    <p:sldId id="287" r:id="rId28"/>
    <p:sldId id="288" r:id="rId29"/>
    <p:sldId id="289" r:id="rId30"/>
    <p:sldId id="290" r:id="rId31"/>
  </p:sldIdLst>
  <p:sldSz cx="9144000" cy="5143500" type="screen16x9"/>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Welcome" id="{E8BB157E-0D5C-2247-8F7A-48FD46F60670}">
          <p14:sldIdLst>
            <p14:sldId id="275"/>
          </p14:sldIdLst>
        </p14:section>
        <p14:section name="Introduction" id="{36E7B969-57B7-0741-8127-8EDA6082276F}">
          <p14:sldIdLst>
            <p14:sldId id="276"/>
            <p14:sldId id="277"/>
            <p14:sldId id="278"/>
            <p14:sldId id="279"/>
            <p14:sldId id="280"/>
          </p14:sldIdLst>
        </p14:section>
        <p14:section name="Contributions &amp; Agenda" id="{70FCF4BC-44A6-6D43-952A-67335D8570D3}">
          <p14:sldIdLst>
            <p14:sldId id="281"/>
            <p14:sldId id="282"/>
          </p14:sldIdLst>
        </p14:section>
        <p14:section name="Background" id="{4DEA849B-9FF1-AF44-9B6F-41D1270ED845}">
          <p14:sldIdLst/>
        </p14:section>
        <p14:section name="Multi-Target Regression" id="{C9B2E4F9-EC6A-284C-8EBA-A9F1148651F2}">
          <p14:sldIdLst>
            <p14:sldId id="292"/>
            <p14:sldId id="294"/>
            <p14:sldId id="295"/>
            <p14:sldId id="296"/>
            <p14:sldId id="297"/>
            <p14:sldId id="298"/>
            <p14:sldId id="299"/>
            <p14:sldId id="300"/>
            <p14:sldId id="301"/>
          </p14:sldIdLst>
        </p14:section>
        <p14:section name="Multi-Instance Classification" id="{D48AD9B0-C469-CB45-A05C-5D59E0056BCE}">
          <p14:sldIdLst>
            <p14:sldId id="293"/>
            <p14:sldId id="302"/>
            <p14:sldId id="303"/>
            <p14:sldId id="304"/>
            <p14:sldId id="305"/>
            <p14:sldId id="306"/>
            <p14:sldId id="307"/>
          </p14:sldIdLst>
        </p14:section>
        <p14:section name="Online Learning" id="{0037C51F-6019-2A42-8448-8C9F3D610977}">
          <p14:sldIdLst>
            <p14:sldId id="285"/>
          </p14:sldIdLst>
        </p14:section>
        <p14:section name="Data Stream Classification" id="{3EB60703-F53C-DB46-BB4A-30FF19DAD1BE}">
          <p14:sldIdLst>
            <p14:sldId id="286"/>
          </p14:sldIdLst>
        </p14:section>
        <p14:section name="Conclusions &amp; Future Work" id="{DA592D96-CB82-5547-9552-7D7C9F0C45B7}">
          <p14:sldIdLst>
            <p14:sldId id="287"/>
            <p14:sldId id="288"/>
          </p14:sldIdLst>
        </p14:section>
        <p14:section name="Vita" id="{FAC11BF6-AC07-784C-A6C2-393D0ED40CE3}">
          <p14:sldIdLst>
            <p14:sldId id="289"/>
            <p14:sldId id="290"/>
          </p14:sldIdLst>
        </p14:section>
      </p14:sectionLst>
    </p:ext>
    <p:ext uri="{EFAFB233-063F-42B5-8137-9DF3F51BA10A}">
      <p15:sldGuideLst xmlns:p15="http://schemas.microsoft.com/office/powerpoint/2012/main">
        <p15:guide id="1" orient="horz" pos="1620" userDrawn="1">
          <p15:clr>
            <a:srgbClr val="A4A3A4"/>
          </p15:clr>
        </p15:guide>
        <p15:guide id="2" pos="2803"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CCCCCC"/>
    <a:srgbClr val="E6E6E6"/>
    <a:srgbClr val="FFBA00"/>
    <a:srgbClr val="333333"/>
    <a:srgbClr val="4A4C4C"/>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EB9631B5-78F2-41C9-869B-9F39066F8104}" styleName="Medium Style 3 - Accent 4">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4"/>
          </a:solidFill>
        </a:fill>
      </a:tcStyle>
    </a:lastCol>
    <a:firstCol>
      <a:tcTxStyle b="on">
        <a:fontRef idx="minor">
          <a:scrgbClr r="0" g="0" b="0"/>
        </a:fontRef>
        <a:schemeClr val="lt1"/>
      </a:tcTxStyle>
      <a:tcStyle>
        <a:tcBdr/>
        <a:fill>
          <a:solidFill>
            <a:schemeClr val="accent4"/>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4"/>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1527" autoAdjust="0"/>
    <p:restoredTop sz="75481"/>
  </p:normalViewPr>
  <p:slideViewPr>
    <p:cSldViewPr snapToGrid="0" snapToObjects="1" showGuides="1">
      <p:cViewPr varScale="1">
        <p:scale>
          <a:sx n="112" d="100"/>
          <a:sy n="112" d="100"/>
        </p:scale>
        <p:origin x="216" y="392"/>
      </p:cViewPr>
      <p:guideLst>
        <p:guide orient="horz" pos="1620"/>
        <p:guide pos="2803"/>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66" d="100"/>
        <a:sy n="66" d="100"/>
      </p:scale>
      <p:origin x="0" y="0"/>
    </p:cViewPr>
  </p:sorterViewPr>
  <p:notesViewPr>
    <p:cSldViewPr snapToGrid="0" snapToObjects="1">
      <p:cViewPr varScale="1">
        <p:scale>
          <a:sx n="96" d="100"/>
          <a:sy n="96" d="100"/>
        </p:scale>
        <p:origin x="3496" y="168"/>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theme" Target="theme/theme1.xml"/><Relationship Id="rId8" Type="http://schemas.openxmlformats.org/officeDocument/2006/relationships/slide" Target="slides/slide7.xml"/></Relationships>
</file>

<file path=ppt/media/image2.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DDEB62F-8DD2-B94B-8390-E5E8213D2F83}" type="datetimeFigureOut">
              <a:rPr lang="en-US" smtClean="0"/>
              <a:t>8/30/18</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6651876-69CE-944D-BB5F-C8369DB2AA2E}" type="slidenum">
              <a:rPr lang="en-US" smtClean="0"/>
              <a:t>‹#›</a:t>
            </a:fld>
            <a:endParaRPr lang="en-US"/>
          </a:p>
        </p:txBody>
      </p:sp>
    </p:spTree>
    <p:extLst>
      <p:ext uri="{BB962C8B-B14F-4D97-AF65-F5344CB8AC3E}">
        <p14:creationId xmlns:p14="http://schemas.microsoft.com/office/powerpoint/2010/main" val="129130507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Thank the committee for being here</a:t>
            </a:r>
          </a:p>
          <a:p>
            <a:pPr marL="171450" indent="-171450">
              <a:buFont typeface="Arial" panose="020B0604020202020204" pitchFamily="34" charset="0"/>
              <a:buChar char="•"/>
            </a:pPr>
            <a:endParaRPr lang="en-US" dirty="0"/>
          </a:p>
          <a:p>
            <a:pPr marL="171450" indent="-171450">
              <a:buFont typeface="Arial" panose="020B0604020202020204" pitchFamily="34" charset="0"/>
              <a:buChar char="•"/>
            </a:pPr>
            <a:r>
              <a:rPr lang="en-US" dirty="0"/>
              <a:t>Thank others as well</a:t>
            </a:r>
          </a:p>
          <a:p>
            <a:pPr marL="171450" indent="-171450">
              <a:buFont typeface="Arial" panose="020B0604020202020204" pitchFamily="34" charset="0"/>
              <a:buChar char="•"/>
            </a:pPr>
            <a:endParaRPr lang="en-US" dirty="0"/>
          </a:p>
          <a:p>
            <a:pPr marL="171450" indent="-171450">
              <a:buFont typeface="Arial" panose="020B0604020202020204" pitchFamily="34" charset="0"/>
              <a:buChar char="•"/>
            </a:pPr>
            <a:r>
              <a:rPr lang="en-US" dirty="0"/>
              <a:t>Today I'll present our current work + proposal for future work for my final </a:t>
            </a:r>
            <a:r>
              <a:rPr lang="en-US" dirty="0" err="1"/>
              <a:t>phd</a:t>
            </a:r>
            <a:r>
              <a:rPr lang="en-US" dirty="0"/>
              <a:t> dissertation which is based on developing novel </a:t>
            </a:r>
            <a:r>
              <a:rPr lang="en-US" dirty="0" err="1"/>
              <a:t>svm</a:t>
            </a:r>
            <a:r>
              <a:rPr lang="en-US" dirty="0"/>
              <a:t>…</a:t>
            </a:r>
          </a:p>
        </p:txBody>
      </p:sp>
      <p:sp>
        <p:nvSpPr>
          <p:cNvPr id="4" name="Slide Number Placeholder 3"/>
          <p:cNvSpPr>
            <a:spLocks noGrp="1"/>
          </p:cNvSpPr>
          <p:nvPr>
            <p:ph type="sldNum" sz="quarter" idx="10"/>
          </p:nvPr>
        </p:nvSpPr>
        <p:spPr/>
        <p:txBody>
          <a:bodyPr/>
          <a:lstStyle/>
          <a:p>
            <a:fld id="{66651876-69CE-944D-BB5F-C8369DB2AA2E}" type="slidenum">
              <a:rPr lang="en-US" smtClean="0"/>
              <a:t>1</a:t>
            </a:fld>
            <a:endParaRPr lang="en-US"/>
          </a:p>
        </p:txBody>
      </p:sp>
    </p:spTree>
    <p:extLst>
      <p:ext uri="{BB962C8B-B14F-4D97-AF65-F5344CB8AC3E}">
        <p14:creationId xmlns:p14="http://schemas.microsoft.com/office/powerpoint/2010/main" val="326507184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 the results indicate that the ST methods are the fastest, which makes sense because they are neither ensembles nor chained classifiers.</a:t>
            </a:r>
          </a:p>
          <a:p>
            <a:endParaRPr lang="en-US" dirty="0"/>
          </a:p>
          <a:p>
            <a:r>
              <a:rPr lang="en-US" dirty="0"/>
              <a:t>Talk about how SVRCC is competitive against the ST methods</a:t>
            </a:r>
          </a:p>
          <a:p>
            <a:endParaRPr lang="en-US" dirty="0"/>
          </a:p>
          <a:p>
            <a:r>
              <a:rPr lang="en-US" dirty="0"/>
              <a:t>Not only is it competitive in terms of performance, but it is also competitive in terms of time</a:t>
            </a:r>
          </a:p>
          <a:p>
            <a:endParaRPr lang="en-US" dirty="0"/>
          </a:p>
        </p:txBody>
      </p:sp>
      <p:sp>
        <p:nvSpPr>
          <p:cNvPr id="4" name="Slide Number Placeholder 3"/>
          <p:cNvSpPr>
            <a:spLocks noGrp="1"/>
          </p:cNvSpPr>
          <p:nvPr>
            <p:ph type="sldNum" sz="quarter" idx="5"/>
          </p:nvPr>
        </p:nvSpPr>
        <p:spPr/>
        <p:txBody>
          <a:bodyPr/>
          <a:lstStyle/>
          <a:p>
            <a:fld id="{66651876-69CE-944D-BB5F-C8369DB2AA2E}" type="slidenum">
              <a:rPr lang="en-US" smtClean="0"/>
              <a:t>16</a:t>
            </a:fld>
            <a:endParaRPr lang="en-US"/>
          </a:p>
        </p:txBody>
      </p:sp>
    </p:spTree>
    <p:extLst>
      <p:ext uri="{BB962C8B-B14F-4D97-AF65-F5344CB8AC3E}">
        <p14:creationId xmlns:p14="http://schemas.microsoft.com/office/powerpoint/2010/main" val="59642375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6651876-69CE-944D-BB5F-C8369DB2AA2E}" type="slidenum">
              <a:rPr lang="en-US" smtClean="0"/>
              <a:t>17</a:t>
            </a:fld>
            <a:endParaRPr lang="en-US"/>
          </a:p>
        </p:txBody>
      </p:sp>
    </p:spTree>
    <p:extLst>
      <p:ext uri="{BB962C8B-B14F-4D97-AF65-F5344CB8AC3E}">
        <p14:creationId xmlns:p14="http://schemas.microsoft.com/office/powerpoint/2010/main" val="229215474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800" dirty="0"/>
              <a:t>Now I would like to present our contribution towards the Multiple-Instance learning paradigm, a MI SVM for classification using bad-representatives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80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800" dirty="0"/>
              <a:t>G. Melki, A. Cano, and S. Ventura. “MIRSVM: Multi-Instance Support Vector Machine with Bag Representatives”. Pattern Recognition, vol. 79, 228-241, 2018.</a:t>
            </a:r>
            <a:endParaRPr lang="en-US" sz="600" dirty="0"/>
          </a:p>
          <a:p>
            <a:endParaRPr lang="en-US" dirty="0"/>
          </a:p>
        </p:txBody>
      </p:sp>
      <p:sp>
        <p:nvSpPr>
          <p:cNvPr id="4" name="Slide Number Placeholder 3"/>
          <p:cNvSpPr>
            <a:spLocks noGrp="1"/>
          </p:cNvSpPr>
          <p:nvPr>
            <p:ph type="sldNum" sz="quarter" idx="5"/>
          </p:nvPr>
        </p:nvSpPr>
        <p:spPr/>
        <p:txBody>
          <a:bodyPr/>
          <a:lstStyle/>
          <a:p>
            <a:fld id="{66651876-69CE-944D-BB5F-C8369DB2AA2E}" type="slidenum">
              <a:rPr lang="en-US" smtClean="0"/>
              <a:t>18</a:t>
            </a:fld>
            <a:endParaRPr lang="en-US"/>
          </a:p>
        </p:txBody>
      </p:sp>
    </p:spTree>
    <p:extLst>
      <p:ext uri="{BB962C8B-B14F-4D97-AF65-F5344CB8AC3E}">
        <p14:creationId xmlns:p14="http://schemas.microsoft.com/office/powerpoint/2010/main" val="215985515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As mentioned previously, MIL is the learning paradigm where samples are considered bags, which contain multiple instances, and each bag is associated with a label. </a:t>
            </a:r>
          </a:p>
          <a:p>
            <a:pPr marL="171450" indent="-171450">
              <a:buFont typeface="Arial" panose="020B0604020202020204" pitchFamily="34" charset="0"/>
              <a:buChar char="•"/>
            </a:pPr>
            <a:endParaRPr lang="en-US" dirty="0"/>
          </a:p>
          <a:p>
            <a:pPr marL="171450" indent="-171450">
              <a:buFont typeface="Arial" panose="020B0604020202020204" pitchFamily="34" charset="0"/>
              <a:buChar char="•"/>
            </a:pPr>
            <a:r>
              <a:rPr lang="en-US" dirty="0"/>
              <a:t>This bag-level label is assigned by some MI assumptions, and the one that is within the scope of this work is the SMI.</a:t>
            </a:r>
          </a:p>
          <a:p>
            <a:pPr marL="628650" lvl="1" indent="-171450">
              <a:buFont typeface="Arial" panose="020B0604020202020204" pitchFamily="34" charset="0"/>
              <a:buChar char="•"/>
            </a:pPr>
            <a:r>
              <a:rPr lang="en-US" dirty="0"/>
              <a:t>The SMI Assumption states that… </a:t>
            </a:r>
          </a:p>
          <a:p>
            <a:pPr marL="628650" lvl="1" indent="-171450">
              <a:buFont typeface="Arial" panose="020B0604020202020204" pitchFamily="34" charset="0"/>
              <a:buChar char="•"/>
            </a:pPr>
            <a:endParaRPr lang="en-US" dirty="0"/>
          </a:p>
          <a:p>
            <a:pPr marL="171450" lvl="0" indent="-171450">
              <a:buFont typeface="Arial" panose="020B0604020202020204" pitchFamily="34" charset="0"/>
              <a:buChar char="•"/>
            </a:pPr>
            <a:r>
              <a:rPr lang="en-US" dirty="0"/>
              <a:t>There are several approaches to solving the MIL problem, two of those include the Instance level paradigm and bag level paradigm. </a:t>
            </a:r>
          </a:p>
          <a:p>
            <a:pPr marL="171450" lvl="0" indent="-171450">
              <a:buFont typeface="Arial" panose="020B0604020202020204" pitchFamily="34" charset="0"/>
              <a:buChar char="•"/>
            </a:pPr>
            <a:endParaRPr lang="en-US" dirty="0"/>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a:t>Instance level paradigm: </a:t>
            </a:r>
            <a:r>
              <a:rPr lang="en-US" sz="1200" kern="1200" dirty="0">
                <a:solidFill>
                  <a:schemeClr val="tx1"/>
                </a:solidFill>
                <a:effectLst/>
                <a:latin typeface="+mn-lt"/>
                <a:ea typeface="+mn-ea"/>
                <a:cs typeface="+mn-cs"/>
              </a:rPr>
              <a:t>aim to separate instances in positive bags from those in negative ones </a:t>
            </a:r>
            <a:endParaRPr lang="en-US" dirty="0"/>
          </a:p>
          <a:p>
            <a:pPr marL="171450" lvl="0" indent="-171450">
              <a:buFont typeface="Arial" panose="020B0604020202020204" pitchFamily="34" charset="0"/>
              <a:buChar char="•"/>
            </a:pPr>
            <a:endParaRPr lang="en-US" dirty="0"/>
          </a:p>
          <a:p>
            <a:pPr marL="171450" indent="-171450">
              <a:buFont typeface="Arial" panose="020B0604020202020204" pitchFamily="34" charset="0"/>
              <a:buChar char="•"/>
            </a:pPr>
            <a:r>
              <a:rPr lang="en-US" dirty="0"/>
              <a:t>Bag level paradigm: </a:t>
            </a:r>
            <a:r>
              <a:rPr lang="en-US" sz="1200" kern="1200" dirty="0">
                <a:solidFill>
                  <a:schemeClr val="tx1"/>
                </a:solidFill>
                <a:effectLst/>
                <a:latin typeface="+mn-lt"/>
                <a:ea typeface="+mn-ea"/>
                <a:cs typeface="+mn-cs"/>
              </a:rPr>
              <a:t>treat each bag as a whole entity, implicitly extracting information from each bag in order to accurately predict their labels </a:t>
            </a:r>
          </a:p>
          <a:p>
            <a:pPr marL="171450" indent="-171450">
              <a:buFont typeface="Arial" panose="020B0604020202020204" pitchFamily="34" charset="0"/>
              <a:buChar char="•"/>
            </a:pPr>
            <a:endParaRPr lang="en-US" sz="1200" kern="1200" dirty="0">
              <a:solidFill>
                <a:schemeClr val="tx1"/>
              </a:solidFill>
              <a:effectLst/>
              <a:latin typeface="+mn-lt"/>
              <a:ea typeface="+mn-ea"/>
              <a:cs typeface="+mn-cs"/>
            </a:endParaRPr>
          </a:p>
          <a:p>
            <a:pPr marL="171450" indent="-171450">
              <a:buFont typeface="Arial" panose="020B0604020202020204" pitchFamily="34" charset="0"/>
              <a:buChar char="•"/>
            </a:pPr>
            <a:r>
              <a:rPr lang="en-US" sz="1200" kern="1200" dirty="0">
                <a:solidFill>
                  <a:schemeClr val="tx1"/>
                </a:solidFill>
                <a:effectLst/>
                <a:latin typeface="+mn-lt"/>
                <a:ea typeface="+mn-ea"/>
                <a:cs typeface="+mn-cs"/>
              </a:rPr>
              <a:t>For our approach, we were inspired by MISVM, proposed by Andrews et. al. </a:t>
            </a:r>
            <a:endParaRPr lang="en-US" dirty="0"/>
          </a:p>
          <a:p>
            <a:pPr marL="171450" lvl="0" indent="-171450">
              <a:buFont typeface="Arial" panose="020B0604020202020204" pitchFamily="34" charset="0"/>
              <a:buChar char="•"/>
            </a:pPr>
            <a:endParaRPr lang="en-US" dirty="0"/>
          </a:p>
          <a:p>
            <a:pPr marL="171450" indent="-171450">
              <a:buFont typeface="Arial" panose="020B0604020202020204" pitchFamily="34" charset="0"/>
              <a:buChar char="•"/>
            </a:pPr>
            <a:r>
              <a:rPr lang="en-US" sz="1200" kern="1200" dirty="0">
                <a:solidFill>
                  <a:schemeClr val="tx1"/>
                </a:solidFill>
                <a:effectLst/>
                <a:latin typeface="+mn-lt"/>
                <a:ea typeface="+mn-ea"/>
                <a:cs typeface="+mn-cs"/>
              </a:rPr>
              <a:t>It is a mixed-integer quadratic program that solves the MI problem at an instance-level, using a support vector machine, &amp; is solved heuristically. </a:t>
            </a:r>
          </a:p>
          <a:p>
            <a:pPr marL="171450" indent="-171450">
              <a:buFont typeface="Arial" panose="020B0604020202020204" pitchFamily="34" charset="0"/>
              <a:buChar char="•"/>
            </a:pPr>
            <a:endParaRPr lang="en-US" sz="1200" kern="1200" dirty="0">
              <a:solidFill>
                <a:schemeClr val="tx1"/>
              </a:solidFill>
              <a:effectLst/>
              <a:latin typeface="+mn-lt"/>
              <a:ea typeface="+mn-ea"/>
              <a:cs typeface="+mn-cs"/>
            </a:endParaRPr>
          </a:p>
          <a:p>
            <a:pPr marL="171450" indent="-171450">
              <a:buFont typeface="Arial" panose="020B0604020202020204" pitchFamily="34" charset="0"/>
              <a:buChar char="•"/>
            </a:pPr>
            <a:r>
              <a:rPr lang="en-US" sz="1200" kern="1200" dirty="0">
                <a:solidFill>
                  <a:schemeClr val="tx1"/>
                </a:solidFill>
                <a:effectLst/>
                <a:latin typeface="+mn-lt"/>
                <a:ea typeface="+mn-ea"/>
                <a:cs typeface="+mn-cs"/>
              </a:rPr>
              <a:t>It tries to identify the key instance from each positive bag that makes the bag positive by assuming it has the highest margin value. </a:t>
            </a:r>
          </a:p>
          <a:p>
            <a:pPr marL="171450" indent="-171450">
              <a:buFont typeface="Arial" panose="020B0604020202020204" pitchFamily="34" charset="0"/>
              <a:buChar char="•"/>
            </a:pPr>
            <a:endParaRPr lang="en-US" sz="1200" kern="1200" dirty="0">
              <a:solidFill>
                <a:schemeClr val="tx1"/>
              </a:solidFill>
              <a:effectLst/>
              <a:latin typeface="+mn-lt"/>
              <a:ea typeface="+mn-ea"/>
              <a:cs typeface="+mn-cs"/>
            </a:endParaRPr>
          </a:p>
          <a:p>
            <a:pPr marL="171450" indent="-171450">
              <a:buFont typeface="Arial" panose="020B0604020202020204" pitchFamily="34" charset="0"/>
              <a:buChar char="•"/>
            </a:pPr>
            <a:r>
              <a:rPr lang="en-US" sz="1200" kern="1200" dirty="0">
                <a:solidFill>
                  <a:schemeClr val="tx1"/>
                </a:solidFill>
                <a:effectLst/>
                <a:latin typeface="+mn-lt"/>
                <a:ea typeface="+mn-ea"/>
                <a:cs typeface="+mn-cs"/>
              </a:rPr>
              <a:t>Instances from positive bags are selected as bag-representatives, and the algorithm iteratively creates a classifier that separates those representatives from all instances from the negative bags. </a:t>
            </a:r>
          </a:p>
          <a:p>
            <a:pPr marL="171450" indent="-171450">
              <a:buFont typeface="Arial" panose="020B0604020202020204" pitchFamily="34" charset="0"/>
              <a:buChar char="•"/>
            </a:pPr>
            <a:endParaRPr lang="en-US" sz="1200" kern="1200" dirty="0">
              <a:solidFill>
                <a:schemeClr val="tx1"/>
              </a:solidFill>
              <a:effectLst/>
              <a:latin typeface="+mn-lt"/>
              <a:ea typeface="+mn-ea"/>
              <a:cs typeface="+mn-cs"/>
            </a:endParaRPr>
          </a:p>
          <a:p>
            <a:pPr marL="171450" indent="-171450">
              <a:buFont typeface="Arial" panose="020B0604020202020204" pitchFamily="34" charset="0"/>
              <a:buChar char="•"/>
            </a:pPr>
            <a:r>
              <a:rPr lang="en-US" sz="1200" kern="1200" dirty="0">
                <a:solidFill>
                  <a:schemeClr val="tx1"/>
                </a:solidFill>
                <a:effectLst/>
                <a:latin typeface="+mn-lt"/>
                <a:ea typeface="+mn-ea"/>
                <a:cs typeface="+mn-cs"/>
              </a:rPr>
              <a:t>A disadvantage of this approach stems from the assumption that all instances within positive bags are also positive, which is an implicit step in the initialization of MISVM as well as its subsequent iterations.</a:t>
            </a:r>
          </a:p>
          <a:p>
            <a:pPr marL="171450" indent="-171450">
              <a:buFont typeface="Arial" panose="020B0604020202020204" pitchFamily="34" charset="0"/>
              <a:buChar char="•"/>
            </a:pPr>
            <a:endParaRPr lang="en-US" sz="1200" kern="1200" dirty="0">
              <a:solidFill>
                <a:schemeClr val="tx1"/>
              </a:solidFill>
              <a:effectLst/>
              <a:latin typeface="+mn-lt"/>
              <a:ea typeface="+mn-ea"/>
              <a:cs typeface="+mn-cs"/>
            </a:endParaRPr>
          </a:p>
          <a:p>
            <a:pPr marL="171450" indent="-171450">
              <a:buFont typeface="Arial" panose="020B0604020202020204" pitchFamily="34" charset="0"/>
              <a:buChar char="•"/>
            </a:pPr>
            <a:r>
              <a:rPr lang="en-US" sz="1200" kern="1200" dirty="0">
                <a:solidFill>
                  <a:schemeClr val="tx1"/>
                </a:solidFill>
                <a:effectLst/>
                <a:latin typeface="+mn-lt"/>
                <a:ea typeface="+mn-ea"/>
                <a:cs typeface="+mn-cs"/>
              </a:rPr>
              <a:t>The way we aimed to remedy this class imbalance problem is to restrict the instances in the negative class as well. </a:t>
            </a:r>
            <a:endParaRPr lang="en-US" dirty="0"/>
          </a:p>
          <a:p>
            <a:pPr marL="171450" lvl="0" indent="-171450">
              <a:buFont typeface="Arial" panose="020B0604020202020204" pitchFamily="34" charset="0"/>
              <a:buChar char="•"/>
            </a:pPr>
            <a:endParaRPr lang="en-US" b="1" dirty="0"/>
          </a:p>
          <a:p>
            <a:endParaRPr lang="en-US" dirty="0"/>
          </a:p>
        </p:txBody>
      </p:sp>
      <p:sp>
        <p:nvSpPr>
          <p:cNvPr id="4" name="Slide Number Placeholder 3"/>
          <p:cNvSpPr>
            <a:spLocks noGrp="1"/>
          </p:cNvSpPr>
          <p:nvPr>
            <p:ph type="sldNum" sz="quarter" idx="5"/>
          </p:nvPr>
        </p:nvSpPr>
        <p:spPr/>
        <p:txBody>
          <a:bodyPr/>
          <a:lstStyle/>
          <a:p>
            <a:fld id="{66651876-69CE-944D-BB5F-C8369DB2AA2E}" type="slidenum">
              <a:rPr lang="en-US" smtClean="0"/>
              <a:t>19</a:t>
            </a:fld>
            <a:endParaRPr lang="en-US"/>
          </a:p>
        </p:txBody>
      </p:sp>
    </p:spTree>
    <p:extLst>
      <p:ext uri="{BB962C8B-B14F-4D97-AF65-F5344CB8AC3E}">
        <p14:creationId xmlns:p14="http://schemas.microsoft.com/office/powerpoint/2010/main" val="100152356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6651876-69CE-944D-BB5F-C8369DB2AA2E}" type="slidenum">
              <a:rPr lang="en-US" smtClean="0"/>
              <a:t>25</a:t>
            </a:fld>
            <a:endParaRPr lang="en-US"/>
          </a:p>
        </p:txBody>
      </p:sp>
    </p:spTree>
    <p:extLst>
      <p:ext uri="{BB962C8B-B14F-4D97-AF65-F5344CB8AC3E}">
        <p14:creationId xmlns:p14="http://schemas.microsoft.com/office/powerpoint/2010/main" val="196417270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66651876-69CE-944D-BB5F-C8369DB2AA2E}" type="slidenum">
              <a:rPr lang="en-US" smtClean="0"/>
              <a:t>2</a:t>
            </a:fld>
            <a:endParaRPr lang="en-US"/>
          </a:p>
        </p:txBody>
      </p:sp>
    </p:spTree>
    <p:extLst>
      <p:ext uri="{BB962C8B-B14F-4D97-AF65-F5344CB8AC3E}">
        <p14:creationId xmlns:p14="http://schemas.microsoft.com/office/powerpoint/2010/main" val="178970174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Now, we will present our 3 contributions for the multi-target regression learning paradigm based on the idea of building chained regressors. </a:t>
            </a:r>
          </a:p>
          <a:p>
            <a:endParaRPr lang="en-US" dirty="0"/>
          </a:p>
          <a:p>
            <a:r>
              <a:rPr lang="en-US" dirty="0"/>
              <a:t>First, I'll give a brief background on some methods for solving this paradigm, then we will dive into the technicalities of my proposals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G. Melki et al. “Multi-target support vector regression via correlation regressor chains”. Information Sciences, vol. 415, pp. 53–69, 2017.</a:t>
            </a:r>
          </a:p>
          <a:p>
            <a:endParaRPr lang="en-US" dirty="0"/>
          </a:p>
          <a:p>
            <a:endParaRPr lang="en-US" dirty="0"/>
          </a:p>
        </p:txBody>
      </p:sp>
      <p:sp>
        <p:nvSpPr>
          <p:cNvPr id="4" name="Slide Number Placeholder 3"/>
          <p:cNvSpPr>
            <a:spLocks noGrp="1"/>
          </p:cNvSpPr>
          <p:nvPr>
            <p:ph type="sldNum" sz="quarter" idx="5"/>
          </p:nvPr>
        </p:nvSpPr>
        <p:spPr/>
        <p:txBody>
          <a:bodyPr/>
          <a:lstStyle/>
          <a:p>
            <a:fld id="{66651876-69CE-944D-BB5F-C8369DB2AA2E}" type="slidenum">
              <a:rPr lang="en-US" smtClean="0"/>
              <a:t>9</a:t>
            </a:fld>
            <a:endParaRPr lang="en-US"/>
          </a:p>
        </p:txBody>
      </p:sp>
    </p:spTree>
    <p:extLst>
      <p:ext uri="{BB962C8B-B14F-4D97-AF65-F5344CB8AC3E}">
        <p14:creationId xmlns:p14="http://schemas.microsoft.com/office/powerpoint/2010/main" val="134149427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There are two main approaches to multi-target learning, problem transformation and algorithm adaptation. </a:t>
            </a:r>
          </a:p>
          <a:p>
            <a:endParaRPr lang="en-US" dirty="0"/>
          </a:p>
          <a:p>
            <a:r>
              <a:rPr lang="en-US" dirty="0"/>
              <a:t>Problem transformation methods involve altering the MT problem into ST ones.</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Algorithm adaptation methods involve </a:t>
            </a:r>
            <a:r>
              <a:rPr lang="en-US" sz="1200" kern="1200" dirty="0">
                <a:solidFill>
                  <a:schemeClr val="tx1"/>
                </a:solidFill>
                <a:effectLst/>
                <a:latin typeface="+mn-lt"/>
                <a:ea typeface="+mn-ea"/>
                <a:cs typeface="+mn-cs"/>
              </a:rPr>
              <a:t>modifying existing traditional algorithms to predict all the target variables simultaneously.</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It is known that algorithm adaptation methods outperform problem transformation methods. The most valuable advantage of using AA is that, not only are the relationships between the sample variables and the targets exploited, but the relationships between the targets amongst themselves are as well.</a:t>
            </a: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One approach for AA in the context of classification are the idea of classifier chains</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Examples of these include...</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Chaining usually involve 2 stages:</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Building an ST model</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Using knowledge gained by first step to predict remaining targets, while using correlations.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We decided to utilize this chaining idea and apply it to regression using SVRs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Although these methods seem similar in nature, there are fundamental differences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p:txBody>
      </p:sp>
      <p:sp>
        <p:nvSpPr>
          <p:cNvPr id="4" name="Slide Number Placeholder 3"/>
          <p:cNvSpPr>
            <a:spLocks noGrp="1"/>
          </p:cNvSpPr>
          <p:nvPr>
            <p:ph type="sldNum" sz="quarter" idx="5"/>
          </p:nvPr>
        </p:nvSpPr>
        <p:spPr/>
        <p:txBody>
          <a:bodyPr/>
          <a:lstStyle/>
          <a:p>
            <a:fld id="{66651876-69CE-944D-BB5F-C8369DB2AA2E}" type="slidenum">
              <a:rPr lang="en-US" smtClean="0"/>
              <a:t>10</a:t>
            </a:fld>
            <a:endParaRPr lang="en-US"/>
          </a:p>
        </p:txBody>
      </p:sp>
    </p:spTree>
    <p:extLst>
      <p:ext uri="{BB962C8B-B14F-4D97-AF65-F5344CB8AC3E}">
        <p14:creationId xmlns:p14="http://schemas.microsoft.com/office/powerpoint/2010/main" val="180013506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kern="1200" dirty="0">
                <a:solidFill>
                  <a:schemeClr val="tx1"/>
                </a:solidFill>
                <a:effectLst/>
                <a:latin typeface="+mn-lt"/>
                <a:ea typeface="+mn-ea"/>
                <a:cs typeface="+mn-cs"/>
              </a:rPr>
              <a:t>The base model is the SVR model, where m single-target non-linear support vector regressors (NL-SVR) are built for each target variable </a:t>
            </a:r>
            <a:r>
              <a:rPr lang="en-US" sz="1200" kern="1200" dirty="0" err="1">
                <a:solidFill>
                  <a:schemeClr val="tx1"/>
                </a:solidFill>
                <a:effectLst/>
                <a:latin typeface="+mn-lt"/>
                <a:ea typeface="+mn-ea"/>
                <a:cs typeface="+mn-cs"/>
              </a:rPr>
              <a:t>Yj</a:t>
            </a:r>
            <a:r>
              <a:rPr lang="en-US" sz="1200" kern="1200" dirty="0">
                <a:solidFill>
                  <a:schemeClr val="tx1"/>
                </a:solidFill>
                <a:effectLst/>
                <a:latin typeface="+mn-lt"/>
                <a:ea typeface="+mn-ea"/>
                <a:cs typeface="+mn-cs"/>
              </a:rPr>
              <a:t> </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sz="1200" kern="1200" dirty="0">
              <a:solidFill>
                <a:schemeClr val="tx1"/>
              </a:solidFill>
              <a:effectLst/>
              <a:latin typeface="+mn-lt"/>
              <a:ea typeface="+mn-ea"/>
              <a:cs typeface="+mn-cs"/>
            </a:endParaRP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a:t>Describe figure</a:t>
            </a:r>
            <a:endParaRPr lang="en-US" sz="1200" kern="1200" dirty="0">
              <a:solidFill>
                <a:schemeClr val="tx1"/>
              </a:solidFill>
              <a:effectLst/>
              <a:latin typeface="+mn-lt"/>
              <a:ea typeface="+mn-ea"/>
              <a:cs typeface="+mn-cs"/>
            </a:endParaRPr>
          </a:p>
          <a:p>
            <a:endParaRPr lang="en-US" dirty="0"/>
          </a:p>
          <a:p>
            <a:pPr marL="171450" indent="-171450">
              <a:buFont typeface="Arial" panose="020B0604020202020204" pitchFamily="34" charset="0"/>
              <a:buChar char="•"/>
            </a:pPr>
            <a:r>
              <a:rPr lang="en-US" dirty="0"/>
              <a:t>The reason behind this method:</a:t>
            </a:r>
          </a:p>
          <a:p>
            <a:pPr marL="628650" lvl="1" indent="-171450">
              <a:buFont typeface="Arial" panose="020B0604020202020204" pitchFamily="34" charset="0"/>
              <a:buChar char="•"/>
            </a:pPr>
            <a:r>
              <a:rPr lang="en-US" dirty="0"/>
              <a:t>Evaluate the performance of ST-SVM against the other SOA methods </a:t>
            </a:r>
          </a:p>
          <a:p>
            <a:pPr marL="628650" lvl="1" indent="-171450">
              <a:buFont typeface="Arial" panose="020B0604020202020204" pitchFamily="34" charset="0"/>
              <a:buChar char="•"/>
            </a:pPr>
            <a:r>
              <a:rPr lang="en-US" dirty="0"/>
              <a:t>Evaluate it as a base-line method for the purpose of observing the improvements of our chained methods against a ST method</a:t>
            </a:r>
          </a:p>
          <a:p>
            <a:pPr marL="1085850" lvl="2" indent="-171450">
              <a:buFont typeface="Arial" panose="020B0604020202020204" pitchFamily="34" charset="0"/>
              <a:buChar char="•"/>
            </a:pPr>
            <a:endParaRPr lang="en-US" dirty="0"/>
          </a:p>
          <a:p>
            <a:pPr marL="171450" lvl="0" indent="-171450">
              <a:buFont typeface="Arial" panose="020B0604020202020204" pitchFamily="34" charset="0"/>
              <a:buChar char="•"/>
            </a:pPr>
            <a:endParaRPr lang="en-US" dirty="0"/>
          </a:p>
          <a:p>
            <a:endParaRPr lang="en-US" dirty="0"/>
          </a:p>
          <a:p>
            <a:endParaRPr lang="en-US" dirty="0"/>
          </a:p>
        </p:txBody>
      </p:sp>
      <p:sp>
        <p:nvSpPr>
          <p:cNvPr id="4" name="Slide Number Placeholder 3"/>
          <p:cNvSpPr>
            <a:spLocks noGrp="1"/>
          </p:cNvSpPr>
          <p:nvPr>
            <p:ph type="sldNum" sz="quarter" idx="5"/>
          </p:nvPr>
        </p:nvSpPr>
        <p:spPr/>
        <p:txBody>
          <a:bodyPr/>
          <a:lstStyle/>
          <a:p>
            <a:fld id="{66651876-69CE-944D-BB5F-C8369DB2AA2E}" type="slidenum">
              <a:rPr lang="en-US" smtClean="0"/>
              <a:t>11</a:t>
            </a:fld>
            <a:endParaRPr lang="en-US"/>
          </a:p>
        </p:txBody>
      </p:sp>
    </p:spTree>
    <p:extLst>
      <p:ext uri="{BB962C8B-B14F-4D97-AF65-F5344CB8AC3E}">
        <p14:creationId xmlns:p14="http://schemas.microsoft.com/office/powerpoint/2010/main" val="377580895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This brings us to our second contribution, inspired by ERCC, SVRRC.</a:t>
            </a:r>
          </a:p>
          <a:p>
            <a:endParaRPr lang="en-US" dirty="0"/>
          </a:p>
          <a:p>
            <a:pPr marL="171450" indent="-171450">
              <a:buFont typeface="Arial" panose="020B0604020202020204" pitchFamily="34" charset="0"/>
              <a:buChar char="•"/>
            </a:pPr>
            <a:r>
              <a:rPr lang="en-US" dirty="0"/>
              <a:t>Describe</a:t>
            </a:r>
          </a:p>
          <a:p>
            <a:pPr marL="628650" lvl="1" indent="-171450">
              <a:buFont typeface="Arial" panose="020B0604020202020204" pitchFamily="34" charset="0"/>
              <a:buChar char="•"/>
            </a:pPr>
            <a:r>
              <a:rPr lang="en-US" dirty="0"/>
              <a:t>Here the dataset is not split, but rather the model is adapted to the various target outputs</a:t>
            </a:r>
          </a:p>
          <a:p>
            <a:pPr marL="628650" lvl="1" indent="-171450">
              <a:buFont typeface="Arial" panose="020B0604020202020204" pitchFamily="34" charset="0"/>
              <a:buChar char="•"/>
            </a:pPr>
            <a:r>
              <a:rPr lang="en-US" dirty="0"/>
              <a:t>The adaptation stems from model chaining</a:t>
            </a:r>
          </a:p>
          <a:p>
            <a:pPr marL="171450" lvl="0" indent="-171450">
              <a:buFont typeface="Arial" panose="020B0604020202020204" pitchFamily="34" charset="0"/>
              <a:buChar char="•"/>
            </a:pPr>
            <a:endParaRPr lang="en-US" dirty="0"/>
          </a:p>
          <a:p>
            <a:pPr marL="171450" lvl="0" indent="-171450">
              <a:buFont typeface="Arial" panose="020B0604020202020204" pitchFamily="34" charset="0"/>
              <a:buChar char="•"/>
            </a:pPr>
            <a:r>
              <a:rPr lang="en-US" dirty="0"/>
              <a:t>So, what constitutes building a chained model?</a:t>
            </a:r>
          </a:p>
          <a:p>
            <a:pPr marL="628650" lvl="1" indent="-171450">
              <a:buFont typeface="Arial" panose="020B0604020202020204" pitchFamily="34" charset="0"/>
              <a:buChar char="•"/>
            </a:pPr>
            <a:r>
              <a:rPr lang="en-US" dirty="0"/>
              <a:t>Describe using the figure</a:t>
            </a:r>
          </a:p>
          <a:p>
            <a:pPr marL="628650" lvl="1" indent="-171450">
              <a:buFont typeface="Arial" panose="020B0604020202020204" pitchFamily="34" charset="0"/>
              <a:buChar char="•"/>
            </a:pPr>
            <a:endParaRPr lang="en-US" dirty="0"/>
          </a:p>
          <a:p>
            <a:pPr marL="171450" lvl="0" indent="-171450">
              <a:buFont typeface="Arial" panose="020B0604020202020204" pitchFamily="34" charset="0"/>
              <a:buChar char="•"/>
            </a:pPr>
            <a:r>
              <a:rPr lang="en-US" dirty="0"/>
              <a:t>[Difference between us and ERCC]</a:t>
            </a:r>
          </a:p>
          <a:p>
            <a:pPr marL="628650" lvl="1" indent="-171450">
              <a:buFont typeface="Arial" panose="020B0604020202020204" pitchFamily="34" charset="0"/>
              <a:buChar char="•"/>
            </a:pPr>
            <a:r>
              <a:rPr lang="en-US" dirty="0"/>
              <a:t>In ERCC, their chained model consists of chaining the predicted target values from the previous step, for SVRRC, we opted against that and used the true target outputs in order to minimize error propagation during the chaining process</a:t>
            </a:r>
          </a:p>
          <a:p>
            <a:pPr marL="171450" lvl="0" indent="-171450">
              <a:buFont typeface="Arial" panose="020B0604020202020204" pitchFamily="34" charset="0"/>
              <a:buChar char="•"/>
            </a:pPr>
            <a:endParaRPr lang="en-US" dirty="0"/>
          </a:p>
          <a:p>
            <a:pPr marL="171450" lvl="0" indent="-171450">
              <a:buFont typeface="Arial" panose="020B0604020202020204" pitchFamily="34" charset="0"/>
              <a:buChar char="•"/>
            </a:pPr>
            <a:r>
              <a:rPr lang="en-US" dirty="0"/>
              <a:t>This method was fine, but we worried that that randomly generated chains might not maximally capture the target’s correlations. That brings us to our next proposal.</a:t>
            </a:r>
          </a:p>
          <a:p>
            <a:pPr marL="171450" lvl="0" indent="-171450">
              <a:buFont typeface="Arial" panose="020B0604020202020204" pitchFamily="34" charset="0"/>
              <a:buChar char="•"/>
            </a:pPr>
            <a:endParaRPr lang="en-US" dirty="0"/>
          </a:p>
          <a:p>
            <a:pPr marL="171450" lvl="0" indent="-171450">
              <a:buFont typeface="Arial" panose="020B0604020202020204" pitchFamily="34" charset="0"/>
              <a:buChar char="•"/>
            </a:pPr>
            <a:r>
              <a:rPr lang="en-US" dirty="0"/>
              <a:t>4 targets &gt; 10 chains</a:t>
            </a:r>
          </a:p>
          <a:p>
            <a:pPr marL="171450" lvl="0" indent="-171450">
              <a:buFont typeface="Arial" panose="020B0604020202020204" pitchFamily="34" charset="0"/>
              <a:buChar char="•"/>
            </a:pPr>
            <a:endParaRPr lang="en-US" dirty="0"/>
          </a:p>
          <a:p>
            <a:pPr marL="171450" lvl="0" indent="-171450">
              <a:buFont typeface="Arial" panose="020B0604020202020204" pitchFamily="34" charset="0"/>
              <a:buChar char="•"/>
            </a:pPr>
            <a:endParaRPr lang="en-US" dirty="0"/>
          </a:p>
          <a:p>
            <a:endParaRPr lang="en-US" dirty="0"/>
          </a:p>
        </p:txBody>
      </p:sp>
      <p:sp>
        <p:nvSpPr>
          <p:cNvPr id="4" name="Slide Number Placeholder 3"/>
          <p:cNvSpPr>
            <a:spLocks noGrp="1"/>
          </p:cNvSpPr>
          <p:nvPr>
            <p:ph type="sldNum" sz="quarter" idx="5"/>
          </p:nvPr>
        </p:nvSpPr>
        <p:spPr/>
        <p:txBody>
          <a:bodyPr/>
          <a:lstStyle/>
          <a:p>
            <a:fld id="{66651876-69CE-944D-BB5F-C8369DB2AA2E}" type="slidenum">
              <a:rPr lang="en-US" smtClean="0"/>
              <a:t>12</a:t>
            </a:fld>
            <a:endParaRPr lang="en-US"/>
          </a:p>
        </p:txBody>
      </p:sp>
    </p:spTree>
    <p:extLst>
      <p:ext uri="{BB962C8B-B14F-4D97-AF65-F5344CB8AC3E}">
        <p14:creationId xmlns:p14="http://schemas.microsoft.com/office/powerpoint/2010/main" val="389774294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This contribution builds a single chained regressor in the direction of maximum correlation among the target variables</a:t>
            </a:r>
          </a:p>
          <a:p>
            <a:pPr marL="171450" indent="-171450">
              <a:buFont typeface="Arial" panose="020B0604020202020204" pitchFamily="34" charset="0"/>
              <a:buChar char="•"/>
            </a:pPr>
            <a:endParaRPr lang="en-US" dirty="0"/>
          </a:p>
          <a:p>
            <a:pPr marL="171450" indent="-171450">
              <a:buFont typeface="Arial" panose="020B0604020202020204" pitchFamily="34" charset="0"/>
              <a:buChar char="•"/>
            </a:pPr>
            <a:r>
              <a:rPr lang="en-US" dirty="0"/>
              <a:t>The idea behind this is to build a single chain that captures the targets correlations properly</a:t>
            </a:r>
          </a:p>
          <a:p>
            <a:pPr marL="171450" indent="-171450">
              <a:buFont typeface="Arial" panose="020B0604020202020204" pitchFamily="34" charset="0"/>
              <a:buChar char="•"/>
            </a:pPr>
            <a:endParaRPr lang="en-US" dirty="0"/>
          </a:p>
          <a:p>
            <a:pPr marL="171450" indent="-171450">
              <a:buFont typeface="Arial" panose="020B0604020202020204" pitchFamily="34" charset="0"/>
              <a:buChar char="•"/>
            </a:pPr>
            <a:r>
              <a:rPr lang="en-US" dirty="0"/>
              <a:t>This ensures that using the target as input for the next positively contributes towards learning</a:t>
            </a:r>
          </a:p>
          <a:p>
            <a:pPr marL="628650" lvl="1" indent="-171450">
              <a:buFont typeface="Arial" panose="020B0604020202020204" pitchFamily="34" charset="0"/>
              <a:buChar char="•"/>
            </a:pPr>
            <a:r>
              <a:rPr lang="en-US" dirty="0"/>
              <a:t>We first calculate the correlation coefficient matrix for the target variables, </a:t>
            </a:r>
          </a:p>
          <a:p>
            <a:pPr marL="628650" lvl="1" indent="-171450">
              <a:buFont typeface="Arial" panose="020B0604020202020204" pitchFamily="34" charset="0"/>
              <a:buChar char="•"/>
            </a:pPr>
            <a:r>
              <a:rPr lang="en-US" dirty="0"/>
              <a:t>take the row-wise sum of absolute value, </a:t>
            </a:r>
          </a:p>
          <a:p>
            <a:pPr marL="628650" lvl="1" indent="-171450">
              <a:buFont typeface="Arial" panose="020B0604020202020204" pitchFamily="34" charset="0"/>
              <a:buChar char="•"/>
            </a:pPr>
            <a:r>
              <a:rPr lang="en-US" dirty="0"/>
              <a:t>sort them in decreasing order, and </a:t>
            </a:r>
          </a:p>
          <a:p>
            <a:pPr marL="628650" lvl="1" indent="-171450">
              <a:buFont typeface="Arial" panose="020B0604020202020204" pitchFamily="34" charset="0"/>
              <a:buChar char="•"/>
            </a:pPr>
            <a:r>
              <a:rPr lang="en-US" dirty="0"/>
              <a:t>use the indices as the max-</a:t>
            </a:r>
            <a:r>
              <a:rPr lang="en-US" dirty="0" err="1"/>
              <a:t>corr</a:t>
            </a:r>
            <a:r>
              <a:rPr lang="en-US" dirty="0"/>
              <a:t> chain</a:t>
            </a:r>
          </a:p>
          <a:p>
            <a:endParaRPr lang="en-US" dirty="0"/>
          </a:p>
        </p:txBody>
      </p:sp>
      <p:sp>
        <p:nvSpPr>
          <p:cNvPr id="4" name="Slide Number Placeholder 3"/>
          <p:cNvSpPr>
            <a:spLocks noGrp="1"/>
          </p:cNvSpPr>
          <p:nvPr>
            <p:ph type="sldNum" sz="quarter" idx="5"/>
          </p:nvPr>
        </p:nvSpPr>
        <p:spPr/>
        <p:txBody>
          <a:bodyPr/>
          <a:lstStyle/>
          <a:p>
            <a:fld id="{66651876-69CE-944D-BB5F-C8369DB2AA2E}" type="slidenum">
              <a:rPr lang="en-US" smtClean="0"/>
              <a:t>13</a:t>
            </a:fld>
            <a:endParaRPr lang="en-US"/>
          </a:p>
        </p:txBody>
      </p:sp>
    </p:spTree>
    <p:extLst>
      <p:ext uri="{BB962C8B-B14F-4D97-AF65-F5344CB8AC3E}">
        <p14:creationId xmlns:p14="http://schemas.microsoft.com/office/powerpoint/2010/main" val="150315503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a:t>Algorithm comparison with the popular methods mentioned previously because framework is readily available: </a:t>
            </a:r>
            <a:r>
              <a:rPr lang="en-US" sz="1200" kern="1200" dirty="0">
                <a:solidFill>
                  <a:schemeClr val="tx1"/>
                </a:solidFill>
                <a:effectLst/>
                <a:latin typeface="+mn-lt"/>
                <a:ea typeface="+mn-ea"/>
                <a:cs typeface="+mn-cs"/>
              </a:rPr>
              <a:t>RC, ST, MTS, MTSC, ERC, ERCC, and MORF </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US" dirty="0"/>
          </a:p>
          <a:p>
            <a:pPr marL="171450" indent="-171450">
              <a:buFont typeface="Arial" panose="020B0604020202020204" pitchFamily="34" charset="0"/>
              <a:buChar char="•"/>
            </a:pPr>
            <a:r>
              <a:rPr lang="en-US" dirty="0"/>
              <a:t>Developed our novel SVRs in MULAN’s framework of </a:t>
            </a:r>
            <a:r>
              <a:rPr lang="en-US" dirty="0" err="1"/>
              <a:t>MTRgressor</a:t>
            </a:r>
            <a:r>
              <a:rPr lang="en-US" dirty="0"/>
              <a:t>, which was built on top of </a:t>
            </a:r>
            <a:r>
              <a:rPr lang="en-US" dirty="0" err="1"/>
              <a:t>weka</a:t>
            </a:r>
            <a:r>
              <a:rPr lang="en-US" dirty="0"/>
              <a:t>. and used the recommended parameters for each of the methods compared</a:t>
            </a:r>
          </a:p>
          <a:p>
            <a:pPr marL="171450" indent="-171450">
              <a:buFont typeface="Arial" panose="020B0604020202020204" pitchFamily="34" charset="0"/>
              <a:buChar char="•"/>
            </a:pPr>
            <a:endParaRPr lang="en-US" dirty="0"/>
          </a:p>
          <a:p>
            <a:pPr marL="171450" indent="-171450">
              <a:buFont typeface="Arial" panose="020B0604020202020204" pitchFamily="34" charset="0"/>
              <a:buChar char="•"/>
            </a:pPr>
            <a:r>
              <a:rPr lang="en-US" dirty="0"/>
              <a:t>The following are the metrics used</a:t>
            </a:r>
          </a:p>
          <a:p>
            <a:pPr marL="171450" indent="-171450">
              <a:buFont typeface="Arial" panose="020B0604020202020204" pitchFamily="34" charset="0"/>
              <a:buChar char="•"/>
            </a:pPr>
            <a:endParaRPr lang="en-US" dirty="0"/>
          </a:p>
          <a:p>
            <a:pPr marL="171450" indent="-171450">
              <a:buFont typeface="Arial" panose="020B0604020202020204" pitchFamily="34" charset="0"/>
              <a:buChar char="•"/>
            </a:pPr>
            <a:r>
              <a:rPr lang="en-US" dirty="0"/>
              <a:t>rigorous statistical analysis was performed as well but for the sake of time, we will only report the </a:t>
            </a:r>
            <a:r>
              <a:rPr lang="en-US" dirty="0" err="1"/>
              <a:t>bonf-dunn</a:t>
            </a:r>
            <a:r>
              <a:rPr lang="en-US" dirty="0"/>
              <a:t> with critical difference value with 95% confidence</a:t>
            </a:r>
          </a:p>
          <a:p>
            <a:pPr marL="171450" indent="-171450">
              <a:buFont typeface="Arial" panose="020B0604020202020204" pitchFamily="34" charset="0"/>
              <a:buChar char="•"/>
            </a:pPr>
            <a:endParaRPr lang="en-US" dirty="0"/>
          </a:p>
          <a:p>
            <a:pPr marL="171450" indent="-171450">
              <a:buFont typeface="Arial" panose="020B0604020202020204" pitchFamily="34" charset="0"/>
              <a:buChar char="•"/>
            </a:pPr>
            <a:r>
              <a:rPr lang="en-US" sz="1200" kern="1200" dirty="0">
                <a:solidFill>
                  <a:schemeClr val="tx1"/>
                </a:solidFill>
                <a:effectLst/>
                <a:latin typeface="+mn-lt"/>
                <a:ea typeface="+mn-ea"/>
                <a:cs typeface="+mn-cs"/>
              </a:rPr>
              <a:t>The ST base-line model used was Bagging of 100 regression trees. </a:t>
            </a:r>
          </a:p>
          <a:p>
            <a:pPr marL="171450" indent="-171450">
              <a:buFont typeface="Arial" panose="020B0604020202020204" pitchFamily="34" charset="0"/>
              <a:buChar char="•"/>
            </a:pPr>
            <a:r>
              <a:rPr lang="en-US" sz="1200" kern="1200" dirty="0">
                <a:solidFill>
                  <a:schemeClr val="tx1"/>
                </a:solidFill>
                <a:effectLst/>
                <a:latin typeface="+mn-lt"/>
                <a:ea typeface="+mn-ea"/>
                <a:cs typeface="+mn-cs"/>
              </a:rPr>
              <a:t>The MTSC and ERCC methods are run using 10-fold cross-validation, and the ensemble size for the ERC and ERCC methods was set to 10. </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kern="1200" dirty="0">
                <a:solidFill>
                  <a:schemeClr val="tx1"/>
                </a:solidFill>
                <a:effectLst/>
                <a:latin typeface="+mn-lt"/>
                <a:ea typeface="+mn-ea"/>
                <a:cs typeface="+mn-cs"/>
              </a:rPr>
              <a:t>The ensemble size of 100 trees was used for MORF, and the rest of its parameters were set as recommended by </a:t>
            </a:r>
            <a:r>
              <a:rPr lang="en-US" sz="1200" kern="1200" dirty="0" err="1">
                <a:solidFill>
                  <a:schemeClr val="tx1"/>
                </a:solidFill>
                <a:effectLst/>
                <a:latin typeface="+mn-lt"/>
                <a:ea typeface="+mn-ea"/>
                <a:cs typeface="+mn-cs"/>
              </a:rPr>
              <a:t>Kocev</a:t>
            </a:r>
            <a:r>
              <a:rPr lang="en-US" sz="1200" kern="1200" dirty="0">
                <a:solidFill>
                  <a:schemeClr val="tx1"/>
                </a:solidFill>
                <a:effectLst/>
                <a:latin typeface="+mn-lt"/>
                <a:ea typeface="+mn-ea"/>
                <a:cs typeface="+mn-cs"/>
              </a:rPr>
              <a:t> et al. “Tree ensembles for predicting structured outputs”. In: Pattern Recognition 43 (2013), pp. 817–833. </a:t>
            </a:r>
            <a:endParaRPr lang="en-US" dirty="0">
              <a:effectLst/>
            </a:endParaRPr>
          </a:p>
          <a:p>
            <a:pPr marL="171450" indent="-171450">
              <a:buFont typeface="Arial" panose="020B0604020202020204" pitchFamily="34" charset="0"/>
              <a:buChar char="•"/>
            </a:pPr>
            <a:endParaRPr lang="en-US" dirty="0"/>
          </a:p>
        </p:txBody>
      </p:sp>
      <p:sp>
        <p:nvSpPr>
          <p:cNvPr id="4" name="Slide Number Placeholder 3"/>
          <p:cNvSpPr>
            <a:spLocks noGrp="1"/>
          </p:cNvSpPr>
          <p:nvPr>
            <p:ph type="sldNum" sz="quarter" idx="5"/>
          </p:nvPr>
        </p:nvSpPr>
        <p:spPr/>
        <p:txBody>
          <a:bodyPr/>
          <a:lstStyle/>
          <a:p>
            <a:fld id="{66651876-69CE-944D-BB5F-C8369DB2AA2E}" type="slidenum">
              <a:rPr lang="en-US" smtClean="0"/>
              <a:t>14</a:t>
            </a:fld>
            <a:endParaRPr lang="en-US"/>
          </a:p>
        </p:txBody>
      </p:sp>
    </p:spTree>
    <p:extLst>
      <p:ext uri="{BB962C8B-B14F-4D97-AF65-F5344CB8AC3E}">
        <p14:creationId xmlns:p14="http://schemas.microsoft.com/office/powerpoint/2010/main" val="90088600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85750" indent="-285750">
              <a:buFont typeface="Arial" panose="020B0604020202020204" pitchFamily="34" charset="0"/>
              <a:buChar char="•"/>
            </a:pPr>
            <a:r>
              <a:rPr lang="en-US" sz="1200" dirty="0">
                <a:latin typeface="Arial" panose="020B0604020202020204" pitchFamily="34" charset="0"/>
                <a:cs typeface="Arial" panose="020B0604020202020204" pitchFamily="34" charset="0"/>
              </a:rPr>
              <a:t>All proposals 17 out of the 24 datasets </a:t>
            </a:r>
          </a:p>
          <a:p>
            <a:endParaRPr lang="en-US" sz="1200" dirty="0">
              <a:latin typeface="Arial" panose="020B0604020202020204" pitchFamily="34" charset="0"/>
              <a:cs typeface="Arial" panose="020B0604020202020204" pitchFamily="34" charset="0"/>
            </a:endParaRPr>
          </a:p>
          <a:p>
            <a:pPr marL="285750" indent="-285750">
              <a:buFont typeface="Arial" panose="020B0604020202020204" pitchFamily="34" charset="0"/>
              <a:buChar char="•"/>
            </a:pPr>
            <a:r>
              <a:rPr lang="en-US" sz="1200" dirty="0">
                <a:latin typeface="Arial" panose="020B0604020202020204" pitchFamily="34" charset="0"/>
                <a:cs typeface="Arial" panose="020B0604020202020204" pitchFamily="34" charset="0"/>
              </a:rPr>
              <a:t>SVR performs the best on 1 / 17</a:t>
            </a:r>
          </a:p>
          <a:p>
            <a:pPr marL="285750" indent="-285750">
              <a:buFont typeface="Arial" panose="020B0604020202020204" pitchFamily="34" charset="0"/>
              <a:buChar char="•"/>
            </a:pPr>
            <a:endParaRPr lang="en-US" sz="1200" dirty="0">
              <a:latin typeface="Arial" panose="020B0604020202020204" pitchFamily="34" charset="0"/>
              <a:cs typeface="Arial" panose="020B0604020202020204" pitchFamily="34" charset="0"/>
            </a:endParaRPr>
          </a:p>
          <a:p>
            <a:pPr marL="285750" indent="-285750">
              <a:buFont typeface="Arial" panose="020B0604020202020204" pitchFamily="34" charset="0"/>
              <a:buChar char="•"/>
            </a:pPr>
            <a:r>
              <a:rPr lang="en-US" sz="1200" dirty="0">
                <a:latin typeface="Arial" panose="020B0604020202020204" pitchFamily="34" charset="0"/>
                <a:cs typeface="Arial" panose="020B0604020202020204" pitchFamily="34" charset="0"/>
              </a:rPr>
              <a:t>SVRRC 5 / 17</a:t>
            </a:r>
          </a:p>
          <a:p>
            <a:endParaRPr lang="en-US" sz="1200" dirty="0">
              <a:latin typeface="Arial" panose="020B0604020202020204" pitchFamily="34" charset="0"/>
              <a:cs typeface="Arial" panose="020B0604020202020204" pitchFamily="34" charset="0"/>
            </a:endParaRPr>
          </a:p>
          <a:p>
            <a:pPr marL="285750" indent="-285750">
              <a:buFont typeface="Arial" panose="020B0604020202020204" pitchFamily="34" charset="0"/>
              <a:buChar char="•"/>
            </a:pPr>
            <a:r>
              <a:rPr lang="en-US" sz="1200" dirty="0">
                <a:latin typeface="Arial" panose="020B0604020202020204" pitchFamily="34" charset="0"/>
                <a:cs typeface="Arial" panose="020B0604020202020204" pitchFamily="34" charset="0"/>
              </a:rPr>
              <a:t>SVRCC performs the best on 11 / 17</a:t>
            </a:r>
          </a:p>
          <a:p>
            <a:pPr marL="285750" indent="-285750">
              <a:buFont typeface="Arial" panose="020B0604020202020204" pitchFamily="34" charset="0"/>
              <a:buChar char="•"/>
            </a:pPr>
            <a:endParaRPr lang="en-US" sz="1200" dirty="0">
              <a:latin typeface="Arial" panose="020B0604020202020204" pitchFamily="34" charset="0"/>
              <a:cs typeface="Arial" panose="020B0604020202020204" pitchFamily="34" charset="0"/>
            </a:endParaRPr>
          </a:p>
          <a:p>
            <a:pPr marL="285750" indent="-285750">
              <a:buFont typeface="Arial" panose="020B0604020202020204" pitchFamily="34" charset="0"/>
              <a:buChar char="•"/>
            </a:pPr>
            <a:r>
              <a:rPr lang="en-US" sz="1200" dirty="0">
                <a:latin typeface="Arial" panose="020B0604020202020204" pitchFamily="34" charset="0"/>
                <a:cs typeface="Arial" panose="020B0604020202020204" pitchFamily="34" charset="0"/>
              </a:rPr>
              <a:t>These results complement our initial hypothesis that chaining does in fact improve the performance of the classifier</a:t>
            </a:r>
          </a:p>
          <a:p>
            <a:endParaRPr lang="en-US" dirty="0"/>
          </a:p>
          <a:p>
            <a:endParaRPr lang="en-US" dirty="0"/>
          </a:p>
        </p:txBody>
      </p:sp>
      <p:sp>
        <p:nvSpPr>
          <p:cNvPr id="4" name="Slide Number Placeholder 3"/>
          <p:cNvSpPr>
            <a:spLocks noGrp="1"/>
          </p:cNvSpPr>
          <p:nvPr>
            <p:ph type="sldNum" sz="quarter" idx="5"/>
          </p:nvPr>
        </p:nvSpPr>
        <p:spPr/>
        <p:txBody>
          <a:bodyPr/>
          <a:lstStyle/>
          <a:p>
            <a:fld id="{66651876-69CE-944D-BB5F-C8369DB2AA2E}" type="slidenum">
              <a:rPr lang="en-US" smtClean="0"/>
              <a:t>15</a:t>
            </a:fld>
            <a:endParaRPr lang="en-US"/>
          </a:p>
        </p:txBody>
      </p:sp>
    </p:spTree>
    <p:extLst>
      <p:ext uri="{BB962C8B-B14F-4D97-AF65-F5344CB8AC3E}">
        <p14:creationId xmlns:p14="http://schemas.microsoft.com/office/powerpoint/2010/main" val="3776184283"/>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Pr>
        <a:solidFill>
          <a:srgbClr val="333333"/>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C1D41A-EAD0-324B-8D2A-59FA9DEC317B}"/>
              </a:ext>
            </a:extLst>
          </p:cNvPr>
          <p:cNvSpPr>
            <a:spLocks noGrp="1"/>
          </p:cNvSpPr>
          <p:nvPr>
            <p:ph type="ctrTitle"/>
          </p:nvPr>
        </p:nvSpPr>
        <p:spPr>
          <a:xfrm>
            <a:off x="640157" y="1495313"/>
            <a:ext cx="7290995" cy="1126004"/>
          </a:xfrm>
          <a:prstGeom prst="rect">
            <a:avLst/>
          </a:prstGeom>
        </p:spPr>
        <p:txBody>
          <a:bodyPr anchor="b">
            <a:normAutofit/>
          </a:bodyPr>
          <a:lstStyle>
            <a:lvl1pPr algn="l">
              <a:defRPr sz="3600">
                <a:solidFill>
                  <a:srgbClr val="FFBA00"/>
                </a:solidFill>
                <a:latin typeface="Arial" panose="020B0604020202020204" pitchFamily="34" charset="0"/>
                <a:cs typeface="Arial" panose="020B0604020202020204" pitchFamily="34" charset="0"/>
              </a:defRPr>
            </a:lvl1pPr>
          </a:lstStyle>
          <a:p>
            <a:r>
              <a:rPr lang="en-US" dirty="0"/>
              <a:t>Click to edit Master title style</a:t>
            </a:r>
          </a:p>
        </p:txBody>
      </p:sp>
      <p:sp>
        <p:nvSpPr>
          <p:cNvPr id="3" name="Subtitle 2">
            <a:extLst>
              <a:ext uri="{FF2B5EF4-FFF2-40B4-BE49-F238E27FC236}">
                <a16:creationId xmlns:a16="http://schemas.microsoft.com/office/drawing/2014/main" id="{FEF8F6CE-0B1E-7549-BBA7-D3AA7E84979C}"/>
              </a:ext>
            </a:extLst>
          </p:cNvPr>
          <p:cNvSpPr>
            <a:spLocks noGrp="1"/>
          </p:cNvSpPr>
          <p:nvPr>
            <p:ph type="subTitle" idx="1"/>
          </p:nvPr>
        </p:nvSpPr>
        <p:spPr>
          <a:xfrm>
            <a:off x="640158" y="2701929"/>
            <a:ext cx="7297932" cy="1241425"/>
          </a:xfrm>
          <a:prstGeom prst="rect">
            <a:avLst/>
          </a:prstGeom>
        </p:spPr>
        <p:txBody>
          <a:bodyPr/>
          <a:lstStyle>
            <a:lvl1pPr marL="0" indent="0" algn="l">
              <a:buNone/>
              <a:defRPr sz="2400">
                <a:solidFill>
                  <a:srgbClr val="E6E6E6"/>
                </a:solidFill>
                <a:latin typeface="Arial" panose="020B0604020202020204" pitchFamily="34" charset="0"/>
                <a:cs typeface="Arial" panose="020B0604020202020204" pitchFamily="34" charset="0"/>
              </a:defRPr>
            </a:lvl1pPr>
            <a:lvl2pPr marL="457178" indent="0" algn="ctr">
              <a:buNone/>
              <a:defRPr sz="2000"/>
            </a:lvl2pPr>
            <a:lvl3pPr marL="914354" indent="0" algn="ctr">
              <a:buNone/>
              <a:defRPr sz="1800"/>
            </a:lvl3pPr>
            <a:lvl4pPr marL="1371532" indent="0" algn="ctr">
              <a:buNone/>
              <a:defRPr sz="1600"/>
            </a:lvl4pPr>
            <a:lvl5pPr marL="1828709" indent="0" algn="ctr">
              <a:buNone/>
              <a:defRPr sz="1600"/>
            </a:lvl5pPr>
            <a:lvl6pPr marL="2285886" indent="0" algn="ctr">
              <a:buNone/>
              <a:defRPr sz="1600"/>
            </a:lvl6pPr>
            <a:lvl7pPr marL="2743062" indent="0" algn="ctr">
              <a:buNone/>
              <a:defRPr sz="1600"/>
            </a:lvl7pPr>
            <a:lvl8pPr marL="3200240" indent="0" algn="ctr">
              <a:buNone/>
              <a:defRPr sz="1600"/>
            </a:lvl8pPr>
            <a:lvl9pPr marL="3657418" indent="0" algn="ctr">
              <a:buNone/>
              <a:defRPr sz="1600"/>
            </a:lvl9pPr>
          </a:lstStyle>
          <a:p>
            <a:r>
              <a:rPr lang="en-US" dirty="0"/>
              <a:t>Click to edit Master subtitle style</a:t>
            </a:r>
          </a:p>
        </p:txBody>
      </p:sp>
      <p:sp>
        <p:nvSpPr>
          <p:cNvPr id="5" name="Footer Placeholder 4">
            <a:extLst>
              <a:ext uri="{FF2B5EF4-FFF2-40B4-BE49-F238E27FC236}">
                <a16:creationId xmlns:a16="http://schemas.microsoft.com/office/drawing/2014/main" id="{78F0A1CD-E272-4A45-8FF2-48C5428755AF}"/>
              </a:ext>
            </a:extLst>
          </p:cNvPr>
          <p:cNvSpPr>
            <a:spLocks noGrp="1"/>
          </p:cNvSpPr>
          <p:nvPr>
            <p:ph type="ftr" sz="quarter" idx="11"/>
          </p:nvPr>
        </p:nvSpPr>
        <p:spPr/>
        <p:txBody>
          <a:bodyPr/>
          <a:lstStyle>
            <a:lvl1pPr>
              <a:defRPr>
                <a:solidFill>
                  <a:srgbClr val="E6E6E6"/>
                </a:solidFill>
              </a:defRPr>
            </a:lvl1pPr>
          </a:lstStyle>
          <a:p>
            <a:endParaRPr lang="en-US" dirty="0"/>
          </a:p>
        </p:txBody>
      </p:sp>
      <p:sp>
        <p:nvSpPr>
          <p:cNvPr id="6" name="Slide Number Placeholder 5">
            <a:extLst>
              <a:ext uri="{FF2B5EF4-FFF2-40B4-BE49-F238E27FC236}">
                <a16:creationId xmlns:a16="http://schemas.microsoft.com/office/drawing/2014/main" id="{BED12CD8-6212-4548-9300-B36A2DE2192A}"/>
              </a:ext>
            </a:extLst>
          </p:cNvPr>
          <p:cNvSpPr>
            <a:spLocks noGrp="1"/>
          </p:cNvSpPr>
          <p:nvPr>
            <p:ph type="sldNum" sz="quarter" idx="12"/>
          </p:nvPr>
        </p:nvSpPr>
        <p:spPr/>
        <p:txBody>
          <a:bodyPr/>
          <a:lstStyle/>
          <a:p>
            <a:fld id="{51F1AC64-B052-AA44-9FFA-523D4080C13E}" type="slidenum">
              <a:rPr lang="en-US" smtClean="0"/>
              <a:t>‹#›</a:t>
            </a:fld>
            <a:endParaRPr lang="en-US" dirty="0"/>
          </a:p>
        </p:txBody>
      </p:sp>
      <p:pic>
        <p:nvPicPr>
          <p:cNvPr id="7" name="Picture 6" descr="CSicon-(2).png">
            <a:extLst>
              <a:ext uri="{FF2B5EF4-FFF2-40B4-BE49-F238E27FC236}">
                <a16:creationId xmlns:a16="http://schemas.microsoft.com/office/drawing/2014/main" id="{B2263926-3B33-1744-A2EC-9B36CED8DDC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7938087" y="177640"/>
            <a:ext cx="1019412" cy="1017614"/>
          </a:xfrm>
          <a:prstGeom prst="rect">
            <a:avLst/>
          </a:prstGeom>
        </p:spPr>
      </p:pic>
    </p:spTree>
    <p:extLst>
      <p:ext uri="{BB962C8B-B14F-4D97-AF65-F5344CB8AC3E}">
        <p14:creationId xmlns:p14="http://schemas.microsoft.com/office/powerpoint/2010/main" val="148446037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0DD238-76CE-D44A-BF99-B94ECE99D64E}"/>
              </a:ext>
            </a:extLst>
          </p:cNvPr>
          <p:cNvSpPr>
            <a:spLocks noGrp="1"/>
          </p:cNvSpPr>
          <p:nvPr>
            <p:ph type="title"/>
          </p:nvPr>
        </p:nvSpPr>
        <p:spPr>
          <a:xfrm>
            <a:off x="628651" y="189560"/>
            <a:ext cx="7886700" cy="643818"/>
          </a:xfrm>
          <a:prstGeom prst="rect">
            <a:avLst/>
          </a:prstGeom>
        </p:spPr>
        <p:txBody>
          <a:bodyPr/>
          <a:lstStyle>
            <a:lvl1pPr>
              <a:defRPr sz="3200"/>
            </a:lvl1pPr>
          </a:lstStyle>
          <a:p>
            <a:r>
              <a:rPr lang="en-US" dirty="0"/>
              <a:t>Click to edit Master title style</a:t>
            </a:r>
          </a:p>
        </p:txBody>
      </p:sp>
      <p:sp>
        <p:nvSpPr>
          <p:cNvPr id="3" name="Content Placeholder 2">
            <a:extLst>
              <a:ext uri="{FF2B5EF4-FFF2-40B4-BE49-F238E27FC236}">
                <a16:creationId xmlns:a16="http://schemas.microsoft.com/office/drawing/2014/main" id="{52612021-EE0B-1446-BA58-2AD03DEBD67C}"/>
              </a:ext>
            </a:extLst>
          </p:cNvPr>
          <p:cNvSpPr>
            <a:spLocks noGrp="1"/>
          </p:cNvSpPr>
          <p:nvPr>
            <p:ph idx="1"/>
          </p:nvPr>
        </p:nvSpPr>
        <p:spPr>
          <a:xfrm>
            <a:off x="628651" y="925975"/>
            <a:ext cx="7886700" cy="3706350"/>
          </a:xfrm>
          <a:prstGeom prst="rect">
            <a:avLst/>
          </a:prstGeom>
        </p:spPr>
        <p:txBody>
          <a:bodyPr/>
          <a:lstStyle>
            <a:lvl1pPr>
              <a:defRPr sz="2000">
                <a:solidFill>
                  <a:srgbClr val="333333"/>
                </a:solidFill>
                <a:latin typeface="Arial" panose="020B0604020202020204" pitchFamily="34" charset="0"/>
                <a:cs typeface="Arial" panose="020B0604020202020204" pitchFamily="34" charset="0"/>
              </a:defRPr>
            </a:lvl1pPr>
            <a:lvl2pPr>
              <a:defRPr sz="1800">
                <a:solidFill>
                  <a:srgbClr val="333333"/>
                </a:solidFill>
                <a:latin typeface="Arial" panose="020B0604020202020204" pitchFamily="34" charset="0"/>
                <a:cs typeface="Arial" panose="020B0604020202020204" pitchFamily="34" charset="0"/>
              </a:defRPr>
            </a:lvl2pPr>
            <a:lvl3pPr>
              <a:defRPr sz="1600">
                <a:solidFill>
                  <a:srgbClr val="333333"/>
                </a:solidFill>
                <a:latin typeface="Arial" panose="020B0604020202020204" pitchFamily="34" charset="0"/>
                <a:cs typeface="Arial" panose="020B0604020202020204" pitchFamily="34" charset="0"/>
              </a:defRPr>
            </a:lvl3pPr>
            <a:lvl4pPr>
              <a:defRPr sz="1400">
                <a:solidFill>
                  <a:srgbClr val="333333"/>
                </a:solidFill>
                <a:latin typeface="Arial" panose="020B0604020202020204" pitchFamily="34" charset="0"/>
                <a:cs typeface="Arial" panose="020B0604020202020204" pitchFamily="34" charset="0"/>
              </a:defRPr>
            </a:lvl4pPr>
            <a:lvl5pPr>
              <a:defRPr sz="1400">
                <a:solidFill>
                  <a:srgbClr val="333333"/>
                </a:solidFill>
                <a:latin typeface="Arial" panose="020B0604020202020204" pitchFamily="34" charset="0"/>
                <a:cs typeface="Arial" panose="020B0604020202020204" pitchFamily="34" charset="0"/>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Footer Placeholder 4">
            <a:extLst>
              <a:ext uri="{FF2B5EF4-FFF2-40B4-BE49-F238E27FC236}">
                <a16:creationId xmlns:a16="http://schemas.microsoft.com/office/drawing/2014/main" id="{39220069-AD37-1F40-B017-D2DB1E32AEAD}"/>
              </a:ext>
            </a:extLst>
          </p:cNvPr>
          <p:cNvSpPr>
            <a:spLocks noGrp="1"/>
          </p:cNvSpPr>
          <p:nvPr>
            <p:ph type="ftr" sz="quarter" idx="3"/>
          </p:nvPr>
        </p:nvSpPr>
        <p:spPr>
          <a:xfrm>
            <a:off x="3411415" y="4958378"/>
            <a:ext cx="3086100" cy="167052"/>
          </a:xfrm>
          <a:prstGeom prst="rect">
            <a:avLst/>
          </a:prstGeom>
        </p:spPr>
        <p:txBody>
          <a:bodyPr vert="horz" lIns="91440" tIns="45720" rIns="91440" bIns="45720" rtlCol="0" anchor="ctr"/>
          <a:lstStyle>
            <a:lvl1pPr algn="l">
              <a:defRPr sz="700">
                <a:solidFill>
                  <a:srgbClr val="333333"/>
                </a:solidFill>
                <a:latin typeface="Arial" panose="020B0604020202020204" pitchFamily="34" charset="0"/>
                <a:cs typeface="Arial" panose="020B0604020202020204" pitchFamily="34" charset="0"/>
              </a:defRPr>
            </a:lvl1pPr>
          </a:lstStyle>
          <a:p>
            <a:endParaRPr lang="en-US" dirty="0"/>
          </a:p>
        </p:txBody>
      </p:sp>
      <p:sp>
        <p:nvSpPr>
          <p:cNvPr id="11" name="Slide Number Placeholder 5">
            <a:extLst>
              <a:ext uri="{FF2B5EF4-FFF2-40B4-BE49-F238E27FC236}">
                <a16:creationId xmlns:a16="http://schemas.microsoft.com/office/drawing/2014/main" id="{B430E94E-E64C-5141-B394-BF46A230CEED}"/>
              </a:ext>
            </a:extLst>
          </p:cNvPr>
          <p:cNvSpPr>
            <a:spLocks noGrp="1"/>
          </p:cNvSpPr>
          <p:nvPr>
            <p:ph type="sldNum" sz="quarter" idx="4"/>
          </p:nvPr>
        </p:nvSpPr>
        <p:spPr>
          <a:xfrm>
            <a:off x="8537330" y="4958378"/>
            <a:ext cx="431313" cy="167052"/>
          </a:xfrm>
          <a:prstGeom prst="rect">
            <a:avLst/>
          </a:prstGeom>
        </p:spPr>
        <p:txBody>
          <a:bodyPr vert="horz" lIns="91440" tIns="45720" rIns="91440" bIns="45720" rtlCol="0" anchor="ctr"/>
          <a:lstStyle>
            <a:lvl1pPr algn="r">
              <a:defRPr sz="700">
                <a:solidFill>
                  <a:srgbClr val="333333"/>
                </a:solidFill>
                <a:latin typeface="Arial" panose="020B0604020202020204" pitchFamily="34" charset="0"/>
                <a:cs typeface="Arial" panose="020B0604020202020204" pitchFamily="34" charset="0"/>
              </a:defRPr>
            </a:lvl1pPr>
          </a:lstStyle>
          <a:p>
            <a:fld id="{51F1AC64-B052-AA44-9FFA-523D4080C13E}" type="slidenum">
              <a:rPr lang="en-US" smtClean="0"/>
              <a:pPr/>
              <a:t>‹#›</a:t>
            </a:fld>
            <a:endParaRPr lang="en-US" dirty="0"/>
          </a:p>
        </p:txBody>
      </p:sp>
      <p:cxnSp>
        <p:nvCxnSpPr>
          <p:cNvPr id="12" name="Straight Connector 11">
            <a:extLst>
              <a:ext uri="{FF2B5EF4-FFF2-40B4-BE49-F238E27FC236}">
                <a16:creationId xmlns:a16="http://schemas.microsoft.com/office/drawing/2014/main" id="{D5352306-F315-0048-8812-6A52C79AEBA4}"/>
              </a:ext>
            </a:extLst>
          </p:cNvPr>
          <p:cNvCxnSpPr>
            <a:cxnSpLocks/>
          </p:cNvCxnSpPr>
          <p:nvPr userDrawn="1"/>
        </p:nvCxnSpPr>
        <p:spPr>
          <a:xfrm>
            <a:off x="495551" y="752356"/>
            <a:ext cx="8202679" cy="0"/>
          </a:xfrm>
          <a:prstGeom prst="line">
            <a:avLst/>
          </a:prstGeom>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125680273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1_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0DD238-76CE-D44A-BF99-B94ECE99D64E}"/>
              </a:ext>
            </a:extLst>
          </p:cNvPr>
          <p:cNvSpPr>
            <a:spLocks noGrp="1"/>
          </p:cNvSpPr>
          <p:nvPr>
            <p:ph type="title"/>
          </p:nvPr>
        </p:nvSpPr>
        <p:spPr>
          <a:xfrm>
            <a:off x="628651" y="189560"/>
            <a:ext cx="7886700" cy="643818"/>
          </a:xfrm>
          <a:prstGeom prst="rect">
            <a:avLst/>
          </a:prstGeom>
        </p:spPr>
        <p:txBody>
          <a:bodyPr/>
          <a:lstStyle>
            <a:lvl1pPr>
              <a:defRPr sz="3200"/>
            </a:lvl1pPr>
          </a:lstStyle>
          <a:p>
            <a:r>
              <a:rPr lang="en-US" dirty="0"/>
              <a:t>Click to edit Master title style</a:t>
            </a:r>
          </a:p>
        </p:txBody>
      </p:sp>
      <p:sp>
        <p:nvSpPr>
          <p:cNvPr id="3" name="Content Placeholder 2">
            <a:extLst>
              <a:ext uri="{FF2B5EF4-FFF2-40B4-BE49-F238E27FC236}">
                <a16:creationId xmlns:a16="http://schemas.microsoft.com/office/drawing/2014/main" id="{52612021-EE0B-1446-BA58-2AD03DEBD67C}"/>
              </a:ext>
            </a:extLst>
          </p:cNvPr>
          <p:cNvSpPr>
            <a:spLocks noGrp="1"/>
          </p:cNvSpPr>
          <p:nvPr>
            <p:ph idx="1"/>
          </p:nvPr>
        </p:nvSpPr>
        <p:spPr>
          <a:xfrm>
            <a:off x="628651" y="925975"/>
            <a:ext cx="7886700" cy="3706350"/>
          </a:xfrm>
          <a:prstGeom prst="rect">
            <a:avLst/>
          </a:prstGeom>
        </p:spPr>
        <p:txBody>
          <a:bodyPr/>
          <a:lstStyle>
            <a:lvl1pPr>
              <a:defRPr sz="2000">
                <a:solidFill>
                  <a:srgbClr val="333333"/>
                </a:solidFill>
                <a:latin typeface="Arial" panose="020B0604020202020204" pitchFamily="34" charset="0"/>
                <a:cs typeface="Arial" panose="020B0604020202020204" pitchFamily="34" charset="0"/>
              </a:defRPr>
            </a:lvl1pPr>
            <a:lvl2pPr>
              <a:defRPr sz="1800">
                <a:solidFill>
                  <a:srgbClr val="333333"/>
                </a:solidFill>
                <a:latin typeface="Arial" panose="020B0604020202020204" pitchFamily="34" charset="0"/>
                <a:cs typeface="Arial" panose="020B0604020202020204" pitchFamily="34" charset="0"/>
              </a:defRPr>
            </a:lvl2pPr>
            <a:lvl3pPr>
              <a:defRPr sz="1600">
                <a:solidFill>
                  <a:srgbClr val="333333"/>
                </a:solidFill>
                <a:latin typeface="Arial" panose="020B0604020202020204" pitchFamily="34" charset="0"/>
                <a:cs typeface="Arial" panose="020B0604020202020204" pitchFamily="34" charset="0"/>
              </a:defRPr>
            </a:lvl3pPr>
            <a:lvl4pPr>
              <a:defRPr sz="1400">
                <a:solidFill>
                  <a:srgbClr val="333333"/>
                </a:solidFill>
                <a:latin typeface="Arial" panose="020B0604020202020204" pitchFamily="34" charset="0"/>
                <a:cs typeface="Arial" panose="020B0604020202020204" pitchFamily="34" charset="0"/>
              </a:defRPr>
            </a:lvl4pPr>
            <a:lvl5pPr>
              <a:defRPr sz="1400">
                <a:solidFill>
                  <a:srgbClr val="333333"/>
                </a:solidFill>
                <a:latin typeface="Arial" panose="020B0604020202020204" pitchFamily="34" charset="0"/>
                <a:cs typeface="Arial" panose="020B0604020202020204" pitchFamily="34" charset="0"/>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1" name="Slide Number Placeholder 5">
            <a:extLst>
              <a:ext uri="{FF2B5EF4-FFF2-40B4-BE49-F238E27FC236}">
                <a16:creationId xmlns:a16="http://schemas.microsoft.com/office/drawing/2014/main" id="{B430E94E-E64C-5141-B394-BF46A230CEED}"/>
              </a:ext>
            </a:extLst>
          </p:cNvPr>
          <p:cNvSpPr>
            <a:spLocks noGrp="1"/>
          </p:cNvSpPr>
          <p:nvPr>
            <p:ph type="sldNum" sz="quarter" idx="4"/>
          </p:nvPr>
        </p:nvSpPr>
        <p:spPr>
          <a:xfrm>
            <a:off x="8537330" y="4958378"/>
            <a:ext cx="431313" cy="167052"/>
          </a:xfrm>
          <a:prstGeom prst="rect">
            <a:avLst/>
          </a:prstGeom>
        </p:spPr>
        <p:txBody>
          <a:bodyPr vert="horz" lIns="91440" tIns="45720" rIns="91440" bIns="45720" rtlCol="0" anchor="ctr"/>
          <a:lstStyle>
            <a:lvl1pPr algn="r">
              <a:defRPr sz="700">
                <a:solidFill>
                  <a:srgbClr val="333333"/>
                </a:solidFill>
                <a:latin typeface="Arial" panose="020B0604020202020204" pitchFamily="34" charset="0"/>
                <a:cs typeface="Arial" panose="020B0604020202020204" pitchFamily="34" charset="0"/>
              </a:defRPr>
            </a:lvl1pPr>
          </a:lstStyle>
          <a:p>
            <a:fld id="{51F1AC64-B052-AA44-9FFA-523D4080C13E}" type="slidenum">
              <a:rPr lang="en-US" smtClean="0"/>
              <a:pPr/>
              <a:t>‹#›</a:t>
            </a:fld>
            <a:endParaRPr lang="en-US" dirty="0"/>
          </a:p>
        </p:txBody>
      </p:sp>
    </p:spTree>
    <p:extLst>
      <p:ext uri="{BB962C8B-B14F-4D97-AF65-F5344CB8AC3E}">
        <p14:creationId xmlns:p14="http://schemas.microsoft.com/office/powerpoint/2010/main" val="87861009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381885-CFB0-394E-BED2-369724DE48B4}"/>
              </a:ext>
            </a:extLst>
          </p:cNvPr>
          <p:cNvSpPr>
            <a:spLocks noGrp="1"/>
          </p:cNvSpPr>
          <p:nvPr>
            <p:ph type="title"/>
          </p:nvPr>
        </p:nvSpPr>
        <p:spPr>
          <a:xfrm>
            <a:off x="628651" y="189563"/>
            <a:ext cx="7886700" cy="620669"/>
          </a:xfrm>
          <a:prstGeom prst="rect">
            <a:avLst/>
          </a:prstGeom>
        </p:spPr>
        <p:txBody>
          <a:bodyPr/>
          <a:lstStyle>
            <a:lvl1pPr>
              <a:defRPr sz="3200"/>
            </a:lvl1pPr>
          </a:lstStyle>
          <a:p>
            <a:r>
              <a:rPr lang="en-US" dirty="0"/>
              <a:t>Click to edit Master title style</a:t>
            </a:r>
          </a:p>
        </p:txBody>
      </p:sp>
      <p:sp>
        <p:nvSpPr>
          <p:cNvPr id="3" name="Content Placeholder 2">
            <a:extLst>
              <a:ext uri="{FF2B5EF4-FFF2-40B4-BE49-F238E27FC236}">
                <a16:creationId xmlns:a16="http://schemas.microsoft.com/office/drawing/2014/main" id="{47D83AD7-D2A0-0F4C-885D-2BE400610745}"/>
              </a:ext>
            </a:extLst>
          </p:cNvPr>
          <p:cNvSpPr>
            <a:spLocks noGrp="1"/>
          </p:cNvSpPr>
          <p:nvPr>
            <p:ph sz="half" idx="1"/>
          </p:nvPr>
        </p:nvSpPr>
        <p:spPr>
          <a:xfrm>
            <a:off x="628651" y="945165"/>
            <a:ext cx="3867151" cy="3687160"/>
          </a:xfrm>
          <a:prstGeom prst="rect">
            <a:avLst/>
          </a:prstGeom>
        </p:spPr>
        <p:txBody>
          <a:bodyPr/>
          <a:lstStyle>
            <a:lvl1pPr>
              <a:defRPr sz="2000">
                <a:solidFill>
                  <a:srgbClr val="333333"/>
                </a:solidFill>
                <a:latin typeface="Arial" panose="020B0604020202020204" pitchFamily="34" charset="0"/>
                <a:cs typeface="Arial" panose="020B0604020202020204" pitchFamily="34" charset="0"/>
              </a:defRPr>
            </a:lvl1pPr>
            <a:lvl2pPr>
              <a:defRPr sz="1800">
                <a:solidFill>
                  <a:srgbClr val="333333"/>
                </a:solidFill>
                <a:latin typeface="Arial" panose="020B0604020202020204" pitchFamily="34" charset="0"/>
                <a:cs typeface="Arial" panose="020B0604020202020204" pitchFamily="34" charset="0"/>
              </a:defRPr>
            </a:lvl2pPr>
            <a:lvl3pPr>
              <a:defRPr sz="1600">
                <a:solidFill>
                  <a:srgbClr val="333333"/>
                </a:solidFill>
                <a:latin typeface="Arial" panose="020B0604020202020204" pitchFamily="34" charset="0"/>
                <a:cs typeface="Arial" panose="020B0604020202020204" pitchFamily="34" charset="0"/>
              </a:defRPr>
            </a:lvl3pPr>
            <a:lvl4pPr>
              <a:defRPr sz="1400">
                <a:solidFill>
                  <a:srgbClr val="333333"/>
                </a:solidFill>
                <a:latin typeface="Arial" panose="020B0604020202020204" pitchFamily="34" charset="0"/>
                <a:cs typeface="Arial" panose="020B0604020202020204" pitchFamily="34" charset="0"/>
              </a:defRPr>
            </a:lvl4pPr>
            <a:lvl5pPr>
              <a:defRPr sz="1400">
                <a:solidFill>
                  <a:srgbClr val="333333"/>
                </a:solidFill>
                <a:latin typeface="Arial" panose="020B0604020202020204" pitchFamily="34" charset="0"/>
                <a:cs typeface="Arial" panose="020B0604020202020204" pitchFamily="34" charset="0"/>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a:extLst>
              <a:ext uri="{FF2B5EF4-FFF2-40B4-BE49-F238E27FC236}">
                <a16:creationId xmlns:a16="http://schemas.microsoft.com/office/drawing/2014/main" id="{9E0E8E47-23A1-7B4F-98A3-C1AE40A65AF1}"/>
              </a:ext>
            </a:extLst>
          </p:cNvPr>
          <p:cNvSpPr>
            <a:spLocks noGrp="1"/>
          </p:cNvSpPr>
          <p:nvPr>
            <p:ph sz="half" idx="2"/>
          </p:nvPr>
        </p:nvSpPr>
        <p:spPr>
          <a:xfrm>
            <a:off x="4648202" y="945165"/>
            <a:ext cx="3867151" cy="3687160"/>
          </a:xfrm>
          <a:prstGeom prst="rect">
            <a:avLst/>
          </a:prstGeom>
        </p:spPr>
        <p:txBody>
          <a:bodyPr/>
          <a:lstStyle>
            <a:lvl1pPr>
              <a:defRPr sz="2000">
                <a:solidFill>
                  <a:srgbClr val="333333"/>
                </a:solidFill>
                <a:latin typeface="Arial" panose="020B0604020202020204" pitchFamily="34" charset="0"/>
                <a:cs typeface="Arial" panose="020B0604020202020204" pitchFamily="34" charset="0"/>
              </a:defRPr>
            </a:lvl1pPr>
            <a:lvl2pPr>
              <a:defRPr sz="1800">
                <a:solidFill>
                  <a:srgbClr val="333333"/>
                </a:solidFill>
                <a:latin typeface="Arial" panose="020B0604020202020204" pitchFamily="34" charset="0"/>
                <a:cs typeface="Arial" panose="020B0604020202020204" pitchFamily="34" charset="0"/>
              </a:defRPr>
            </a:lvl2pPr>
            <a:lvl3pPr>
              <a:defRPr sz="1600">
                <a:solidFill>
                  <a:srgbClr val="333333"/>
                </a:solidFill>
                <a:latin typeface="Arial" panose="020B0604020202020204" pitchFamily="34" charset="0"/>
                <a:cs typeface="Arial" panose="020B0604020202020204" pitchFamily="34" charset="0"/>
              </a:defRPr>
            </a:lvl3pPr>
            <a:lvl4pPr>
              <a:defRPr sz="1400">
                <a:solidFill>
                  <a:srgbClr val="333333"/>
                </a:solidFill>
                <a:latin typeface="Arial" panose="020B0604020202020204" pitchFamily="34" charset="0"/>
                <a:cs typeface="Arial" panose="020B0604020202020204" pitchFamily="34" charset="0"/>
              </a:defRPr>
            </a:lvl4pPr>
            <a:lvl5pPr>
              <a:defRPr sz="1400">
                <a:solidFill>
                  <a:srgbClr val="333333"/>
                </a:solidFill>
                <a:latin typeface="Arial" panose="020B0604020202020204" pitchFamily="34" charset="0"/>
                <a:cs typeface="Arial" panose="020B0604020202020204" pitchFamily="34" charset="0"/>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Footer Placeholder 5">
            <a:extLst>
              <a:ext uri="{FF2B5EF4-FFF2-40B4-BE49-F238E27FC236}">
                <a16:creationId xmlns:a16="http://schemas.microsoft.com/office/drawing/2014/main" id="{4AA35A83-2C87-A04A-B1F7-53A72D76C1C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422B406-F58C-FE4E-AD34-0D0CBA1C6E76}"/>
              </a:ext>
            </a:extLst>
          </p:cNvPr>
          <p:cNvSpPr>
            <a:spLocks noGrp="1"/>
          </p:cNvSpPr>
          <p:nvPr>
            <p:ph type="sldNum" sz="quarter" idx="12"/>
          </p:nvPr>
        </p:nvSpPr>
        <p:spPr/>
        <p:txBody>
          <a:bodyPr/>
          <a:lstStyle/>
          <a:p>
            <a:fld id="{51F1AC64-B052-AA44-9FFA-523D4080C13E}" type="slidenum">
              <a:rPr lang="en-US" smtClean="0"/>
              <a:t>‹#›</a:t>
            </a:fld>
            <a:endParaRPr lang="en-US"/>
          </a:p>
        </p:txBody>
      </p:sp>
    </p:spTree>
    <p:extLst>
      <p:ext uri="{BB962C8B-B14F-4D97-AF65-F5344CB8AC3E}">
        <p14:creationId xmlns:p14="http://schemas.microsoft.com/office/powerpoint/2010/main" val="107458677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F2B042-94BC-5643-8B4A-154C31DCF3AC}"/>
              </a:ext>
            </a:extLst>
          </p:cNvPr>
          <p:cNvSpPr>
            <a:spLocks noGrp="1"/>
          </p:cNvSpPr>
          <p:nvPr>
            <p:ph type="title"/>
          </p:nvPr>
        </p:nvSpPr>
        <p:spPr>
          <a:xfrm>
            <a:off x="630239" y="207726"/>
            <a:ext cx="7886700" cy="628187"/>
          </a:xfrm>
          <a:prstGeom prst="rect">
            <a:avLst/>
          </a:prstGeom>
        </p:spPr>
        <p:txBody>
          <a:bodyPr/>
          <a:lstStyle>
            <a:lvl1pPr>
              <a:defRPr sz="3200"/>
            </a:lvl1pPr>
          </a:lstStyle>
          <a:p>
            <a:r>
              <a:rPr lang="en-US" dirty="0"/>
              <a:t>Click to edit Master title style</a:t>
            </a:r>
          </a:p>
        </p:txBody>
      </p:sp>
      <p:sp>
        <p:nvSpPr>
          <p:cNvPr id="3" name="Text Placeholder 2">
            <a:extLst>
              <a:ext uri="{FF2B5EF4-FFF2-40B4-BE49-F238E27FC236}">
                <a16:creationId xmlns:a16="http://schemas.microsoft.com/office/drawing/2014/main" id="{CF0DF2B7-D033-9E4B-854C-0FA0DDFF1CC3}"/>
              </a:ext>
            </a:extLst>
          </p:cNvPr>
          <p:cNvSpPr>
            <a:spLocks noGrp="1"/>
          </p:cNvSpPr>
          <p:nvPr>
            <p:ph type="body" idx="1"/>
          </p:nvPr>
        </p:nvSpPr>
        <p:spPr>
          <a:xfrm>
            <a:off x="630240" y="961322"/>
            <a:ext cx="3868737" cy="404492"/>
          </a:xfrm>
          <a:prstGeom prst="rect">
            <a:avLst/>
          </a:prstGeom>
        </p:spPr>
        <p:txBody>
          <a:bodyPr anchor="b"/>
          <a:lstStyle>
            <a:lvl1pPr marL="0" indent="0" algn="ctr">
              <a:buNone/>
              <a:defRPr sz="2000" b="1">
                <a:solidFill>
                  <a:srgbClr val="333333"/>
                </a:solidFill>
                <a:latin typeface="Arial" panose="020B0604020202020204" pitchFamily="34" charset="0"/>
                <a:cs typeface="Arial" panose="020B0604020202020204" pitchFamily="34" charset="0"/>
              </a:defRPr>
            </a:lvl1pPr>
            <a:lvl2pPr marL="457178" indent="0">
              <a:buNone/>
              <a:defRPr sz="2000" b="1"/>
            </a:lvl2pPr>
            <a:lvl3pPr marL="914354" indent="0">
              <a:buNone/>
              <a:defRPr sz="1800" b="1"/>
            </a:lvl3pPr>
            <a:lvl4pPr marL="1371532" indent="0">
              <a:buNone/>
              <a:defRPr sz="1600" b="1"/>
            </a:lvl4pPr>
            <a:lvl5pPr marL="1828709" indent="0">
              <a:buNone/>
              <a:defRPr sz="1600" b="1"/>
            </a:lvl5pPr>
            <a:lvl6pPr marL="2285886" indent="0">
              <a:buNone/>
              <a:defRPr sz="1600" b="1"/>
            </a:lvl6pPr>
            <a:lvl7pPr marL="2743062" indent="0">
              <a:buNone/>
              <a:defRPr sz="1600" b="1"/>
            </a:lvl7pPr>
            <a:lvl8pPr marL="3200240" indent="0">
              <a:buNone/>
              <a:defRPr sz="1600" b="1"/>
            </a:lvl8pPr>
            <a:lvl9pPr marL="3657418" indent="0">
              <a:buNone/>
              <a:defRPr sz="1600" b="1"/>
            </a:lvl9pPr>
          </a:lstStyle>
          <a:p>
            <a:pPr lvl="0"/>
            <a:r>
              <a:rPr lang="en-US" dirty="0"/>
              <a:t>Edit Master text styles</a:t>
            </a:r>
          </a:p>
        </p:txBody>
      </p:sp>
      <p:sp>
        <p:nvSpPr>
          <p:cNvPr id="4" name="Content Placeholder 3">
            <a:extLst>
              <a:ext uri="{FF2B5EF4-FFF2-40B4-BE49-F238E27FC236}">
                <a16:creationId xmlns:a16="http://schemas.microsoft.com/office/drawing/2014/main" id="{0D1C5F8B-4603-F042-A472-5E6B551C254C}"/>
              </a:ext>
            </a:extLst>
          </p:cNvPr>
          <p:cNvSpPr>
            <a:spLocks noGrp="1"/>
          </p:cNvSpPr>
          <p:nvPr>
            <p:ph sz="half" idx="2"/>
          </p:nvPr>
        </p:nvSpPr>
        <p:spPr>
          <a:xfrm>
            <a:off x="630241" y="1491226"/>
            <a:ext cx="3868737" cy="3150624"/>
          </a:xfrm>
          <a:prstGeom prst="rect">
            <a:avLst/>
          </a:prstGeom>
        </p:spPr>
        <p:txBody>
          <a:bodyPr/>
          <a:lstStyle>
            <a:lvl1pPr>
              <a:defRPr sz="2000">
                <a:solidFill>
                  <a:srgbClr val="333333"/>
                </a:solidFill>
                <a:latin typeface="Arial" panose="020B0604020202020204" pitchFamily="34" charset="0"/>
                <a:cs typeface="Arial" panose="020B0604020202020204" pitchFamily="34" charset="0"/>
              </a:defRPr>
            </a:lvl1pPr>
            <a:lvl2pPr>
              <a:defRPr sz="1800">
                <a:solidFill>
                  <a:srgbClr val="333333"/>
                </a:solidFill>
                <a:latin typeface="Arial" panose="020B0604020202020204" pitchFamily="34" charset="0"/>
                <a:cs typeface="Arial" panose="020B0604020202020204" pitchFamily="34" charset="0"/>
              </a:defRPr>
            </a:lvl2pPr>
            <a:lvl3pPr>
              <a:defRPr sz="1600">
                <a:solidFill>
                  <a:srgbClr val="333333"/>
                </a:solidFill>
                <a:latin typeface="Arial" panose="020B0604020202020204" pitchFamily="34" charset="0"/>
                <a:cs typeface="Arial" panose="020B0604020202020204" pitchFamily="34" charset="0"/>
              </a:defRPr>
            </a:lvl3pPr>
            <a:lvl4pPr>
              <a:defRPr sz="1400">
                <a:solidFill>
                  <a:srgbClr val="333333"/>
                </a:solidFill>
                <a:latin typeface="Arial" panose="020B0604020202020204" pitchFamily="34" charset="0"/>
                <a:cs typeface="Arial" panose="020B0604020202020204" pitchFamily="34" charset="0"/>
              </a:defRPr>
            </a:lvl4pPr>
            <a:lvl5pPr>
              <a:defRPr sz="1400">
                <a:solidFill>
                  <a:srgbClr val="333333"/>
                </a:solidFill>
                <a:latin typeface="Arial" panose="020B0604020202020204" pitchFamily="34" charset="0"/>
                <a:cs typeface="Arial" panose="020B0604020202020204" pitchFamily="34" charset="0"/>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a:extLst>
              <a:ext uri="{FF2B5EF4-FFF2-40B4-BE49-F238E27FC236}">
                <a16:creationId xmlns:a16="http://schemas.microsoft.com/office/drawing/2014/main" id="{0B584A1F-D5C3-5541-8D40-0D1B72A9B8BC}"/>
              </a:ext>
            </a:extLst>
          </p:cNvPr>
          <p:cNvSpPr>
            <a:spLocks noGrp="1"/>
          </p:cNvSpPr>
          <p:nvPr>
            <p:ph type="body" sz="quarter" idx="3"/>
          </p:nvPr>
        </p:nvSpPr>
        <p:spPr>
          <a:xfrm>
            <a:off x="4629151" y="961323"/>
            <a:ext cx="3887788" cy="404492"/>
          </a:xfrm>
          <a:prstGeom prst="rect">
            <a:avLst/>
          </a:prstGeom>
        </p:spPr>
        <p:txBody>
          <a:bodyPr anchor="b"/>
          <a:lstStyle>
            <a:lvl1pPr marL="0" indent="0" algn="ctr">
              <a:buNone/>
              <a:defRPr sz="2000" b="1">
                <a:solidFill>
                  <a:srgbClr val="333333"/>
                </a:solidFill>
                <a:latin typeface="Arial" panose="020B0604020202020204" pitchFamily="34" charset="0"/>
                <a:cs typeface="Arial" panose="020B0604020202020204" pitchFamily="34" charset="0"/>
              </a:defRPr>
            </a:lvl1pPr>
            <a:lvl2pPr marL="457178" indent="0">
              <a:buNone/>
              <a:defRPr sz="2000" b="1"/>
            </a:lvl2pPr>
            <a:lvl3pPr marL="914354" indent="0">
              <a:buNone/>
              <a:defRPr sz="1800" b="1"/>
            </a:lvl3pPr>
            <a:lvl4pPr marL="1371532" indent="0">
              <a:buNone/>
              <a:defRPr sz="1600" b="1"/>
            </a:lvl4pPr>
            <a:lvl5pPr marL="1828709" indent="0">
              <a:buNone/>
              <a:defRPr sz="1600" b="1"/>
            </a:lvl5pPr>
            <a:lvl6pPr marL="2285886" indent="0">
              <a:buNone/>
              <a:defRPr sz="1600" b="1"/>
            </a:lvl6pPr>
            <a:lvl7pPr marL="2743062" indent="0">
              <a:buNone/>
              <a:defRPr sz="1600" b="1"/>
            </a:lvl7pPr>
            <a:lvl8pPr marL="3200240" indent="0">
              <a:buNone/>
              <a:defRPr sz="1600" b="1"/>
            </a:lvl8pPr>
            <a:lvl9pPr marL="3657418" indent="0">
              <a:buNone/>
              <a:defRPr sz="1600" b="1"/>
            </a:lvl9pPr>
          </a:lstStyle>
          <a:p>
            <a:pPr lvl="0"/>
            <a:r>
              <a:rPr lang="en-US" dirty="0"/>
              <a:t>Edit Master text styles</a:t>
            </a:r>
          </a:p>
        </p:txBody>
      </p:sp>
      <p:sp>
        <p:nvSpPr>
          <p:cNvPr id="6" name="Content Placeholder 5">
            <a:extLst>
              <a:ext uri="{FF2B5EF4-FFF2-40B4-BE49-F238E27FC236}">
                <a16:creationId xmlns:a16="http://schemas.microsoft.com/office/drawing/2014/main" id="{5EC5DF5D-FAA4-DB47-990B-07180CAEACD8}"/>
              </a:ext>
            </a:extLst>
          </p:cNvPr>
          <p:cNvSpPr>
            <a:spLocks noGrp="1"/>
          </p:cNvSpPr>
          <p:nvPr>
            <p:ph sz="quarter" idx="4"/>
          </p:nvPr>
        </p:nvSpPr>
        <p:spPr>
          <a:xfrm>
            <a:off x="4629151" y="1491226"/>
            <a:ext cx="3887788" cy="3150624"/>
          </a:xfrm>
          <a:prstGeom prst="rect">
            <a:avLst/>
          </a:prstGeom>
        </p:spPr>
        <p:txBody>
          <a:bodyPr/>
          <a:lstStyle>
            <a:lvl1pPr>
              <a:defRPr sz="2000">
                <a:solidFill>
                  <a:srgbClr val="333333"/>
                </a:solidFill>
                <a:latin typeface="Arial" panose="020B0604020202020204" pitchFamily="34" charset="0"/>
                <a:cs typeface="Arial" panose="020B0604020202020204" pitchFamily="34" charset="0"/>
              </a:defRPr>
            </a:lvl1pPr>
            <a:lvl2pPr>
              <a:defRPr sz="1800">
                <a:solidFill>
                  <a:srgbClr val="333333"/>
                </a:solidFill>
                <a:latin typeface="Arial" panose="020B0604020202020204" pitchFamily="34" charset="0"/>
                <a:cs typeface="Arial" panose="020B0604020202020204" pitchFamily="34" charset="0"/>
              </a:defRPr>
            </a:lvl2pPr>
            <a:lvl3pPr>
              <a:defRPr sz="1600">
                <a:solidFill>
                  <a:srgbClr val="333333"/>
                </a:solidFill>
                <a:latin typeface="Arial" panose="020B0604020202020204" pitchFamily="34" charset="0"/>
                <a:cs typeface="Arial" panose="020B0604020202020204" pitchFamily="34" charset="0"/>
              </a:defRPr>
            </a:lvl3pPr>
            <a:lvl4pPr>
              <a:defRPr sz="1400">
                <a:solidFill>
                  <a:srgbClr val="333333"/>
                </a:solidFill>
                <a:latin typeface="Arial" panose="020B0604020202020204" pitchFamily="34" charset="0"/>
                <a:cs typeface="Arial" panose="020B0604020202020204" pitchFamily="34" charset="0"/>
              </a:defRPr>
            </a:lvl4pPr>
            <a:lvl5pPr>
              <a:defRPr sz="1400">
                <a:solidFill>
                  <a:srgbClr val="333333"/>
                </a:solidFill>
                <a:latin typeface="Arial" panose="020B0604020202020204" pitchFamily="34" charset="0"/>
                <a:cs typeface="Arial" panose="020B0604020202020204" pitchFamily="34" charset="0"/>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Footer Placeholder 4">
            <a:extLst>
              <a:ext uri="{FF2B5EF4-FFF2-40B4-BE49-F238E27FC236}">
                <a16:creationId xmlns:a16="http://schemas.microsoft.com/office/drawing/2014/main" id="{2037FA78-48CA-0948-AAF4-1A0B72A2403B}"/>
              </a:ext>
            </a:extLst>
          </p:cNvPr>
          <p:cNvSpPr>
            <a:spLocks noGrp="1"/>
          </p:cNvSpPr>
          <p:nvPr>
            <p:ph type="ftr" sz="quarter" idx="10"/>
          </p:nvPr>
        </p:nvSpPr>
        <p:spPr>
          <a:xfrm>
            <a:off x="3411415" y="4958378"/>
            <a:ext cx="3086100" cy="167052"/>
          </a:xfrm>
          <a:prstGeom prst="rect">
            <a:avLst/>
          </a:prstGeom>
        </p:spPr>
        <p:txBody>
          <a:bodyPr vert="horz" lIns="91440" tIns="45720" rIns="91440" bIns="45720" rtlCol="0" anchor="ctr"/>
          <a:lstStyle>
            <a:lvl1pPr algn="l">
              <a:defRPr sz="700">
                <a:solidFill>
                  <a:srgbClr val="333333"/>
                </a:solidFill>
                <a:latin typeface="Arial" panose="020B0604020202020204" pitchFamily="34" charset="0"/>
                <a:cs typeface="Arial" panose="020B0604020202020204" pitchFamily="34" charset="0"/>
              </a:defRPr>
            </a:lvl1pPr>
          </a:lstStyle>
          <a:p>
            <a:endParaRPr lang="en-US" dirty="0"/>
          </a:p>
        </p:txBody>
      </p:sp>
      <p:sp>
        <p:nvSpPr>
          <p:cNvPr id="11" name="Slide Number Placeholder 5">
            <a:extLst>
              <a:ext uri="{FF2B5EF4-FFF2-40B4-BE49-F238E27FC236}">
                <a16:creationId xmlns:a16="http://schemas.microsoft.com/office/drawing/2014/main" id="{B02666E8-78C6-8641-82A0-5AF5E9876697}"/>
              </a:ext>
            </a:extLst>
          </p:cNvPr>
          <p:cNvSpPr>
            <a:spLocks noGrp="1"/>
          </p:cNvSpPr>
          <p:nvPr>
            <p:ph type="sldNum" sz="quarter" idx="11"/>
          </p:nvPr>
        </p:nvSpPr>
        <p:spPr>
          <a:xfrm>
            <a:off x="8537330" y="4958378"/>
            <a:ext cx="431313" cy="167052"/>
          </a:xfrm>
          <a:prstGeom prst="rect">
            <a:avLst/>
          </a:prstGeom>
        </p:spPr>
        <p:txBody>
          <a:bodyPr vert="horz" lIns="91440" tIns="45720" rIns="91440" bIns="45720" rtlCol="0" anchor="ctr"/>
          <a:lstStyle>
            <a:lvl1pPr algn="r">
              <a:defRPr sz="700">
                <a:solidFill>
                  <a:srgbClr val="333333"/>
                </a:solidFill>
                <a:latin typeface="Arial" panose="020B0604020202020204" pitchFamily="34" charset="0"/>
                <a:cs typeface="Arial" panose="020B0604020202020204" pitchFamily="34" charset="0"/>
              </a:defRPr>
            </a:lvl1pPr>
          </a:lstStyle>
          <a:p>
            <a:fld id="{51F1AC64-B052-AA44-9FFA-523D4080C13E}" type="slidenum">
              <a:rPr lang="en-US" smtClean="0"/>
              <a:pPr/>
              <a:t>‹#›</a:t>
            </a:fld>
            <a:endParaRPr lang="en-US" dirty="0"/>
          </a:p>
        </p:txBody>
      </p:sp>
    </p:spTree>
    <p:extLst>
      <p:ext uri="{BB962C8B-B14F-4D97-AF65-F5344CB8AC3E}">
        <p14:creationId xmlns:p14="http://schemas.microsoft.com/office/powerpoint/2010/main" val="110853375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 preserve="1">
  <p:cSld name="-section slide">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685800" y="1597824"/>
            <a:ext cx="7772400" cy="1102519"/>
          </a:xfrm>
          <a:prstGeom prst="rect">
            <a:avLst/>
          </a:prstGeom>
        </p:spPr>
        <p:txBody>
          <a:bodyPr/>
          <a:lstStyle>
            <a:lvl1pPr algn="l">
              <a:defRPr sz="5400">
                <a:latin typeface="Arial"/>
                <a:cs typeface="Arial"/>
              </a:defRPr>
            </a:lvl1pPr>
          </a:lstStyle>
          <a:p>
            <a:r>
              <a:rPr lang="en-US" dirty="0"/>
              <a:t>Click to edit section title</a:t>
            </a:r>
          </a:p>
        </p:txBody>
      </p:sp>
      <p:sp>
        <p:nvSpPr>
          <p:cNvPr id="3" name="Subtitle 2"/>
          <p:cNvSpPr>
            <a:spLocks noGrp="1"/>
          </p:cNvSpPr>
          <p:nvPr>
            <p:ph type="subTitle" idx="1" hasCustomPrompt="1"/>
          </p:nvPr>
        </p:nvSpPr>
        <p:spPr>
          <a:xfrm>
            <a:off x="685800" y="2705233"/>
            <a:ext cx="6400800" cy="1314450"/>
          </a:xfrm>
          <a:prstGeom prst="rect">
            <a:avLst/>
          </a:prstGeom>
        </p:spPr>
        <p:txBody>
          <a:bodyPr/>
          <a:lstStyle>
            <a:lvl1pPr marL="0" indent="0" algn="l">
              <a:buNone/>
              <a:defRPr>
                <a:solidFill>
                  <a:srgbClr val="333333"/>
                </a:solidFill>
                <a:latin typeface="Arial"/>
                <a:cs typeface="Arial"/>
              </a:defRPr>
            </a:lvl1pPr>
            <a:lvl2pPr marL="457178" indent="0" algn="ctr">
              <a:buNone/>
              <a:defRPr>
                <a:solidFill>
                  <a:schemeClr val="tx1">
                    <a:tint val="75000"/>
                  </a:schemeClr>
                </a:solidFill>
              </a:defRPr>
            </a:lvl2pPr>
            <a:lvl3pPr marL="914354" indent="0" algn="ctr">
              <a:buNone/>
              <a:defRPr>
                <a:solidFill>
                  <a:schemeClr val="tx1">
                    <a:tint val="75000"/>
                  </a:schemeClr>
                </a:solidFill>
              </a:defRPr>
            </a:lvl3pPr>
            <a:lvl4pPr marL="1371532" indent="0" algn="ctr">
              <a:buNone/>
              <a:defRPr>
                <a:solidFill>
                  <a:schemeClr val="tx1">
                    <a:tint val="75000"/>
                  </a:schemeClr>
                </a:solidFill>
              </a:defRPr>
            </a:lvl4pPr>
            <a:lvl5pPr marL="1828709" indent="0" algn="ctr">
              <a:buNone/>
              <a:defRPr>
                <a:solidFill>
                  <a:schemeClr val="tx1">
                    <a:tint val="75000"/>
                  </a:schemeClr>
                </a:solidFill>
              </a:defRPr>
            </a:lvl5pPr>
            <a:lvl6pPr marL="2285886" indent="0" algn="ctr">
              <a:buNone/>
              <a:defRPr>
                <a:solidFill>
                  <a:schemeClr val="tx1">
                    <a:tint val="75000"/>
                  </a:schemeClr>
                </a:solidFill>
              </a:defRPr>
            </a:lvl6pPr>
            <a:lvl7pPr marL="2743062" indent="0" algn="ctr">
              <a:buNone/>
              <a:defRPr>
                <a:solidFill>
                  <a:schemeClr val="tx1">
                    <a:tint val="75000"/>
                  </a:schemeClr>
                </a:solidFill>
              </a:defRPr>
            </a:lvl7pPr>
            <a:lvl8pPr marL="3200240" indent="0" algn="ctr">
              <a:buNone/>
              <a:defRPr>
                <a:solidFill>
                  <a:schemeClr val="tx1">
                    <a:tint val="75000"/>
                  </a:schemeClr>
                </a:solidFill>
              </a:defRPr>
            </a:lvl8pPr>
            <a:lvl9pPr marL="3657418" indent="0" algn="ctr">
              <a:buNone/>
              <a:defRPr>
                <a:solidFill>
                  <a:schemeClr val="tx1">
                    <a:tint val="75000"/>
                  </a:schemeClr>
                </a:solidFill>
              </a:defRPr>
            </a:lvl9pPr>
          </a:lstStyle>
          <a:p>
            <a:r>
              <a:rPr lang="en-US" dirty="0"/>
              <a:t>Click to edit section subtitle</a:t>
            </a:r>
          </a:p>
        </p:txBody>
      </p:sp>
    </p:spTree>
    <p:extLst>
      <p:ext uri="{BB962C8B-B14F-4D97-AF65-F5344CB8AC3E}">
        <p14:creationId xmlns:p14="http://schemas.microsoft.com/office/powerpoint/2010/main" val="217181291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1_-section slide">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685800" y="1597824"/>
            <a:ext cx="7772400" cy="1102519"/>
          </a:xfrm>
          <a:prstGeom prst="rect">
            <a:avLst/>
          </a:prstGeom>
        </p:spPr>
        <p:txBody>
          <a:bodyPr/>
          <a:lstStyle>
            <a:lvl1pPr algn="l">
              <a:defRPr sz="4400">
                <a:latin typeface="Arial"/>
                <a:cs typeface="Arial"/>
              </a:defRPr>
            </a:lvl1pPr>
          </a:lstStyle>
          <a:p>
            <a:r>
              <a:rPr lang="en-US" dirty="0"/>
              <a:t>Click to edit section title</a:t>
            </a:r>
          </a:p>
        </p:txBody>
      </p:sp>
      <p:sp>
        <p:nvSpPr>
          <p:cNvPr id="8" name="Footer Placeholder 2">
            <a:extLst>
              <a:ext uri="{FF2B5EF4-FFF2-40B4-BE49-F238E27FC236}">
                <a16:creationId xmlns:a16="http://schemas.microsoft.com/office/drawing/2014/main" id="{3B7BEF71-51F3-C94C-92AE-CA48B1A6AB64}"/>
              </a:ext>
            </a:extLst>
          </p:cNvPr>
          <p:cNvSpPr>
            <a:spLocks noGrp="1"/>
          </p:cNvSpPr>
          <p:nvPr>
            <p:ph type="ftr" sz="quarter" idx="3"/>
          </p:nvPr>
        </p:nvSpPr>
        <p:spPr>
          <a:xfrm>
            <a:off x="3330134" y="4897120"/>
            <a:ext cx="5732585" cy="347980"/>
          </a:xfrm>
        </p:spPr>
        <p:txBody>
          <a:bodyPr/>
          <a:lstStyle/>
          <a:p>
            <a:endParaRPr lang="en-US" dirty="0"/>
          </a:p>
        </p:txBody>
      </p:sp>
    </p:spTree>
    <p:extLst>
      <p:ext uri="{BB962C8B-B14F-4D97-AF65-F5344CB8AC3E}">
        <p14:creationId xmlns:p14="http://schemas.microsoft.com/office/powerpoint/2010/main" val="70337251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9" Type="http://schemas.openxmlformats.org/officeDocument/2006/relationships/image" Target="../media/image1.emf"/></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5" name="Footer Placeholder 4">
            <a:extLst>
              <a:ext uri="{FF2B5EF4-FFF2-40B4-BE49-F238E27FC236}">
                <a16:creationId xmlns:a16="http://schemas.microsoft.com/office/drawing/2014/main" id="{C5B435D9-7110-7C45-9F20-65AB113AA858}"/>
              </a:ext>
            </a:extLst>
          </p:cNvPr>
          <p:cNvSpPr>
            <a:spLocks noGrp="1"/>
          </p:cNvSpPr>
          <p:nvPr>
            <p:ph type="ftr" sz="quarter" idx="3"/>
          </p:nvPr>
        </p:nvSpPr>
        <p:spPr>
          <a:xfrm>
            <a:off x="3411415" y="4958378"/>
            <a:ext cx="3086100" cy="167052"/>
          </a:xfrm>
          <a:prstGeom prst="rect">
            <a:avLst/>
          </a:prstGeom>
        </p:spPr>
        <p:txBody>
          <a:bodyPr vert="horz" lIns="91440" tIns="45720" rIns="91440" bIns="45720" rtlCol="0" anchor="ctr"/>
          <a:lstStyle>
            <a:lvl1pPr algn="l">
              <a:defRPr sz="700">
                <a:solidFill>
                  <a:srgbClr val="333333"/>
                </a:solidFill>
                <a:latin typeface="Arial" panose="020B0604020202020204" pitchFamily="34" charset="0"/>
                <a:cs typeface="Arial" panose="020B0604020202020204" pitchFamily="34" charset="0"/>
              </a:defRPr>
            </a:lvl1pPr>
          </a:lstStyle>
          <a:p>
            <a:endParaRPr lang="en-US" dirty="0"/>
          </a:p>
        </p:txBody>
      </p:sp>
      <p:sp>
        <p:nvSpPr>
          <p:cNvPr id="6" name="Slide Number Placeholder 5">
            <a:extLst>
              <a:ext uri="{FF2B5EF4-FFF2-40B4-BE49-F238E27FC236}">
                <a16:creationId xmlns:a16="http://schemas.microsoft.com/office/drawing/2014/main" id="{7768C4B5-A7AA-9749-A50B-A04A55AC7332}"/>
              </a:ext>
            </a:extLst>
          </p:cNvPr>
          <p:cNvSpPr>
            <a:spLocks noGrp="1"/>
          </p:cNvSpPr>
          <p:nvPr>
            <p:ph type="sldNum" sz="quarter" idx="4"/>
          </p:nvPr>
        </p:nvSpPr>
        <p:spPr>
          <a:xfrm>
            <a:off x="8537330" y="4958378"/>
            <a:ext cx="431313" cy="167052"/>
          </a:xfrm>
          <a:prstGeom prst="rect">
            <a:avLst/>
          </a:prstGeom>
        </p:spPr>
        <p:txBody>
          <a:bodyPr vert="horz" lIns="91440" tIns="45720" rIns="91440" bIns="45720" rtlCol="0" anchor="ctr"/>
          <a:lstStyle>
            <a:lvl1pPr algn="r">
              <a:defRPr sz="700">
                <a:solidFill>
                  <a:srgbClr val="333333"/>
                </a:solidFill>
                <a:latin typeface="Arial" panose="020B0604020202020204" pitchFamily="34" charset="0"/>
                <a:cs typeface="Arial" panose="020B0604020202020204" pitchFamily="34" charset="0"/>
              </a:defRPr>
            </a:lvl1pPr>
          </a:lstStyle>
          <a:p>
            <a:fld id="{51F1AC64-B052-AA44-9FFA-523D4080C13E}" type="slidenum">
              <a:rPr lang="en-US" smtClean="0"/>
              <a:pPr/>
              <a:t>‹#›</a:t>
            </a:fld>
            <a:endParaRPr lang="en-US" dirty="0"/>
          </a:p>
        </p:txBody>
      </p:sp>
      <p:pic>
        <p:nvPicPr>
          <p:cNvPr id="11" name="Picture 10" descr="vcu-ppt-footer-gray.eps">
            <a:extLst>
              <a:ext uri="{FF2B5EF4-FFF2-40B4-BE49-F238E27FC236}">
                <a16:creationId xmlns:a16="http://schemas.microsoft.com/office/drawing/2014/main" id="{239BF7DB-0E61-6A4A-8806-648B4DEACCDB}"/>
              </a:ext>
            </a:extLst>
          </p:cNvPr>
          <p:cNvPicPr>
            <a:picLocks noChangeAspect="1"/>
          </p:cNvPicPr>
          <p:nvPr userDrawn="1"/>
        </p:nvPicPr>
        <p:blipFill>
          <a:blip r:embed="rId9">
            <a:extLst>
              <a:ext uri="{28A0092B-C50C-407E-A947-70E740481C1C}">
                <a14:useLocalDpi xmlns:a14="http://schemas.microsoft.com/office/drawing/2010/main" val="0"/>
              </a:ext>
            </a:extLst>
          </a:blip>
          <a:stretch>
            <a:fillRect/>
          </a:stretch>
        </p:blipFill>
        <p:spPr>
          <a:xfrm>
            <a:off x="2" y="4683929"/>
            <a:ext cx="3411413" cy="459569"/>
          </a:xfrm>
          <a:prstGeom prst="rect">
            <a:avLst/>
          </a:prstGeom>
          <a:effectLst>
            <a:outerShdw blurRad="152400" dist="25400" dir="16200000" sx="102000" sy="102000" algn="tl" rotWithShape="0">
              <a:srgbClr val="000000">
                <a:alpha val="20000"/>
              </a:srgbClr>
            </a:outerShdw>
          </a:effectLst>
        </p:spPr>
      </p:pic>
    </p:spTree>
    <p:extLst>
      <p:ext uri="{BB962C8B-B14F-4D97-AF65-F5344CB8AC3E}">
        <p14:creationId xmlns:p14="http://schemas.microsoft.com/office/powerpoint/2010/main" val="2552149960"/>
      </p:ext>
    </p:extLst>
  </p:cSld>
  <p:clrMap bg1="lt1" tx1="dk1" bg2="lt2" tx2="dk2" accent1="accent1" accent2="accent2" accent3="accent3" accent4="accent4" accent5="accent5" accent6="accent6" hlink="hlink" folHlink="folHlink"/>
  <p:sldLayoutIdLst>
    <p:sldLayoutId id="2147483758" r:id="rId1"/>
    <p:sldLayoutId id="2147483759" r:id="rId2"/>
    <p:sldLayoutId id="2147483765" r:id="rId3"/>
    <p:sldLayoutId id="2147483761" r:id="rId4"/>
    <p:sldLayoutId id="2147483762" r:id="rId5"/>
    <p:sldLayoutId id="2147483763" r:id="rId6"/>
    <p:sldLayoutId id="2147483764" r:id="rId7"/>
  </p:sldLayoutIdLst>
  <p:hf hdr="0" dt="0"/>
  <p:txStyles>
    <p:titleStyle>
      <a:lvl1pPr algn="l" defTabSz="914354" rtl="0" eaLnBrk="1" latinLnBrk="0" hangingPunct="1">
        <a:lnSpc>
          <a:spcPct val="90000"/>
        </a:lnSpc>
        <a:spcBef>
          <a:spcPct val="0"/>
        </a:spcBef>
        <a:buNone/>
        <a:defRPr sz="3600" kern="1200">
          <a:solidFill>
            <a:srgbClr val="FFBA00"/>
          </a:solidFill>
          <a:latin typeface="Arial" panose="020B0604020202020204" pitchFamily="34" charset="0"/>
          <a:ea typeface="+mj-ea"/>
          <a:cs typeface="Arial" panose="020B0604020202020204" pitchFamily="34" charset="0"/>
        </a:defRPr>
      </a:lvl1pPr>
    </p:titleStyle>
    <p:bodyStyle>
      <a:lvl1pPr marL="228589" indent="-228589" algn="l" defTabSz="914354" rtl="0" eaLnBrk="1" latinLnBrk="0" hangingPunct="1">
        <a:lnSpc>
          <a:spcPct val="90000"/>
        </a:lnSpc>
        <a:spcBef>
          <a:spcPts val="1000"/>
        </a:spcBef>
        <a:buFont typeface="Arial" panose="020B0604020202020204" pitchFamily="34" charset="0"/>
        <a:buChar char="•"/>
        <a:defRPr sz="2800" kern="1200">
          <a:solidFill>
            <a:srgbClr val="CCCCCC"/>
          </a:solidFill>
          <a:latin typeface="+mn-lt"/>
          <a:ea typeface="+mn-ea"/>
          <a:cs typeface="+mn-cs"/>
        </a:defRPr>
      </a:lvl1pPr>
      <a:lvl2pPr marL="685766" indent="-228589" algn="l" defTabSz="914354" rtl="0" eaLnBrk="1" latinLnBrk="0" hangingPunct="1">
        <a:lnSpc>
          <a:spcPct val="90000"/>
        </a:lnSpc>
        <a:spcBef>
          <a:spcPts val="500"/>
        </a:spcBef>
        <a:buFont typeface="Arial" panose="020B0604020202020204" pitchFamily="34" charset="0"/>
        <a:buChar char="•"/>
        <a:defRPr sz="2400" kern="1200">
          <a:solidFill>
            <a:srgbClr val="CCCCCC"/>
          </a:solidFill>
          <a:latin typeface="+mn-lt"/>
          <a:ea typeface="+mn-ea"/>
          <a:cs typeface="+mn-cs"/>
        </a:defRPr>
      </a:lvl2pPr>
      <a:lvl3pPr marL="1142942" indent="-228589" algn="l" defTabSz="914354" rtl="0" eaLnBrk="1" latinLnBrk="0" hangingPunct="1">
        <a:lnSpc>
          <a:spcPct val="90000"/>
        </a:lnSpc>
        <a:spcBef>
          <a:spcPts val="500"/>
        </a:spcBef>
        <a:buFont typeface="Arial" panose="020B0604020202020204" pitchFamily="34" charset="0"/>
        <a:buChar char="•"/>
        <a:defRPr sz="2000" kern="1200">
          <a:solidFill>
            <a:srgbClr val="CCCCCC"/>
          </a:solidFill>
          <a:latin typeface="+mn-lt"/>
          <a:ea typeface="+mn-ea"/>
          <a:cs typeface="+mn-cs"/>
        </a:defRPr>
      </a:lvl3pPr>
      <a:lvl4pPr marL="1600120" indent="-228589" algn="l" defTabSz="914354" rtl="0" eaLnBrk="1" latinLnBrk="0" hangingPunct="1">
        <a:lnSpc>
          <a:spcPct val="90000"/>
        </a:lnSpc>
        <a:spcBef>
          <a:spcPts val="500"/>
        </a:spcBef>
        <a:buFont typeface="Arial" panose="020B0604020202020204" pitchFamily="34" charset="0"/>
        <a:buChar char="•"/>
        <a:defRPr sz="1800" kern="1200">
          <a:solidFill>
            <a:srgbClr val="CCCCCC"/>
          </a:solidFill>
          <a:latin typeface="+mn-lt"/>
          <a:ea typeface="+mn-ea"/>
          <a:cs typeface="+mn-cs"/>
        </a:defRPr>
      </a:lvl4pPr>
      <a:lvl5pPr marL="2057298" indent="-228589" algn="l" defTabSz="914354" rtl="0" eaLnBrk="1" latinLnBrk="0" hangingPunct="1">
        <a:lnSpc>
          <a:spcPct val="90000"/>
        </a:lnSpc>
        <a:spcBef>
          <a:spcPts val="500"/>
        </a:spcBef>
        <a:buFont typeface="Arial" panose="020B0604020202020204" pitchFamily="34" charset="0"/>
        <a:buChar char="•"/>
        <a:defRPr sz="1800" kern="1200">
          <a:solidFill>
            <a:srgbClr val="CCCCCC"/>
          </a:solidFill>
          <a:latin typeface="+mn-lt"/>
          <a:ea typeface="+mn-ea"/>
          <a:cs typeface="+mn-cs"/>
        </a:defRPr>
      </a:lvl5pPr>
      <a:lvl6pPr marL="2514474" indent="-228589" algn="l" defTabSz="914354"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652" indent="-228589" algn="l" defTabSz="914354"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8829" indent="-228589" algn="l" defTabSz="914354"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006" indent="-228589" algn="l" defTabSz="914354"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354" rtl="0" eaLnBrk="1" latinLnBrk="0" hangingPunct="1">
        <a:defRPr sz="1800" kern="1200">
          <a:solidFill>
            <a:schemeClr val="tx1"/>
          </a:solidFill>
          <a:latin typeface="+mn-lt"/>
          <a:ea typeface="+mn-ea"/>
          <a:cs typeface="+mn-cs"/>
        </a:defRPr>
      </a:lvl1pPr>
      <a:lvl2pPr marL="457178" algn="l" defTabSz="914354" rtl="0" eaLnBrk="1" latinLnBrk="0" hangingPunct="1">
        <a:defRPr sz="1800" kern="1200">
          <a:solidFill>
            <a:schemeClr val="tx1"/>
          </a:solidFill>
          <a:latin typeface="+mn-lt"/>
          <a:ea typeface="+mn-ea"/>
          <a:cs typeface="+mn-cs"/>
        </a:defRPr>
      </a:lvl2pPr>
      <a:lvl3pPr marL="914354" algn="l" defTabSz="914354" rtl="0" eaLnBrk="1" latinLnBrk="0" hangingPunct="1">
        <a:defRPr sz="1800" kern="1200">
          <a:solidFill>
            <a:schemeClr val="tx1"/>
          </a:solidFill>
          <a:latin typeface="+mn-lt"/>
          <a:ea typeface="+mn-ea"/>
          <a:cs typeface="+mn-cs"/>
        </a:defRPr>
      </a:lvl3pPr>
      <a:lvl4pPr marL="1371532" algn="l" defTabSz="914354" rtl="0" eaLnBrk="1" latinLnBrk="0" hangingPunct="1">
        <a:defRPr sz="1800" kern="1200">
          <a:solidFill>
            <a:schemeClr val="tx1"/>
          </a:solidFill>
          <a:latin typeface="+mn-lt"/>
          <a:ea typeface="+mn-ea"/>
          <a:cs typeface="+mn-cs"/>
        </a:defRPr>
      </a:lvl4pPr>
      <a:lvl5pPr marL="1828709" algn="l" defTabSz="914354" rtl="0" eaLnBrk="1" latinLnBrk="0" hangingPunct="1">
        <a:defRPr sz="1800" kern="1200">
          <a:solidFill>
            <a:schemeClr val="tx1"/>
          </a:solidFill>
          <a:latin typeface="+mn-lt"/>
          <a:ea typeface="+mn-ea"/>
          <a:cs typeface="+mn-cs"/>
        </a:defRPr>
      </a:lvl5pPr>
      <a:lvl6pPr marL="2285886" algn="l" defTabSz="914354" rtl="0" eaLnBrk="1" latinLnBrk="0" hangingPunct="1">
        <a:defRPr sz="1800" kern="1200">
          <a:solidFill>
            <a:schemeClr val="tx1"/>
          </a:solidFill>
          <a:latin typeface="+mn-lt"/>
          <a:ea typeface="+mn-ea"/>
          <a:cs typeface="+mn-cs"/>
        </a:defRPr>
      </a:lvl6pPr>
      <a:lvl7pPr marL="2743062" algn="l" defTabSz="914354" rtl="0" eaLnBrk="1" latinLnBrk="0" hangingPunct="1">
        <a:defRPr sz="1800" kern="1200">
          <a:solidFill>
            <a:schemeClr val="tx1"/>
          </a:solidFill>
          <a:latin typeface="+mn-lt"/>
          <a:ea typeface="+mn-ea"/>
          <a:cs typeface="+mn-cs"/>
        </a:defRPr>
      </a:lvl7pPr>
      <a:lvl8pPr marL="3200240" algn="l" defTabSz="914354" rtl="0" eaLnBrk="1" latinLnBrk="0" hangingPunct="1">
        <a:defRPr sz="1800" kern="1200">
          <a:solidFill>
            <a:schemeClr val="tx1"/>
          </a:solidFill>
          <a:latin typeface="+mn-lt"/>
          <a:ea typeface="+mn-ea"/>
          <a:cs typeface="+mn-cs"/>
        </a:defRPr>
      </a:lvl8pPr>
      <a:lvl9pPr marL="3657418" algn="l" defTabSz="914354"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8" Type="http://schemas.openxmlformats.org/officeDocument/2006/relationships/image" Target="../media/image11.emf"/><Relationship Id="rId3" Type="http://schemas.openxmlformats.org/officeDocument/2006/relationships/image" Target="../media/image6.emf"/><Relationship Id="rId7" Type="http://schemas.openxmlformats.org/officeDocument/2006/relationships/image" Target="../media/image10.emf"/><Relationship Id="rId2" Type="http://schemas.openxmlformats.org/officeDocument/2006/relationships/notesSlide" Target="../notesSlides/notesSlide8.xml"/><Relationship Id="rId1" Type="http://schemas.openxmlformats.org/officeDocument/2006/relationships/slideLayout" Target="../slideLayouts/slideLayout2.xml"/><Relationship Id="rId6" Type="http://schemas.openxmlformats.org/officeDocument/2006/relationships/image" Target="../media/image9.emf"/><Relationship Id="rId5" Type="http://schemas.openxmlformats.org/officeDocument/2006/relationships/image" Target="../media/image8.emf"/><Relationship Id="rId4" Type="http://schemas.openxmlformats.org/officeDocument/2006/relationships/image" Target="../media/image7.png"/><Relationship Id="rId9" Type="http://schemas.openxmlformats.org/officeDocument/2006/relationships/image" Target="../media/image12.emf"/></Relationships>
</file>

<file path=ppt/slides/_rels/slide15.xml.rels><?xml version="1.0" encoding="UTF-8" standalone="yes"?>
<Relationships xmlns="http://schemas.openxmlformats.org/package/2006/relationships"><Relationship Id="rId3" Type="http://schemas.openxmlformats.org/officeDocument/2006/relationships/image" Target="../media/image13.emf"/><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image" Target="../media/image14.emf"/></Relationships>
</file>

<file path=ppt/slides/_rels/slide16.xml.rels><?xml version="1.0" encoding="UTF-8" standalone="yes"?>
<Relationships xmlns="http://schemas.openxmlformats.org/package/2006/relationships"><Relationship Id="rId3" Type="http://schemas.openxmlformats.org/officeDocument/2006/relationships/image" Target="../media/image15.emf"/><Relationship Id="rId2" Type="http://schemas.openxmlformats.org/officeDocument/2006/relationships/notesSlide" Target="../notesSlides/notesSlide10.xml"/><Relationship Id="rId1" Type="http://schemas.openxmlformats.org/officeDocument/2006/relationships/slideLayout" Target="../slideLayouts/slideLayout2.xml"/><Relationship Id="rId4" Type="http://schemas.openxmlformats.org/officeDocument/2006/relationships/image" Target="../media/image16.emf"/></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3" Type="http://schemas.openxmlformats.org/officeDocument/2006/relationships/image" Target="../media/image17.emf"/><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19.emf"/><Relationship Id="rId2" Type="http://schemas.openxmlformats.org/officeDocument/2006/relationships/image" Target="../media/image18.emf"/><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19.emf"/><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1B2FE2-1D5F-784B-9611-758BA5D92DD6}"/>
              </a:ext>
            </a:extLst>
          </p:cNvPr>
          <p:cNvSpPr>
            <a:spLocks noGrp="1"/>
          </p:cNvSpPr>
          <p:nvPr>
            <p:ph type="ctrTitle"/>
          </p:nvPr>
        </p:nvSpPr>
        <p:spPr/>
        <p:txBody>
          <a:bodyPr/>
          <a:lstStyle/>
          <a:p>
            <a:r>
              <a:rPr lang="en-US" dirty="0"/>
              <a:t>Novel Support Vector Machines for Diverse Learning Paradigms</a:t>
            </a:r>
          </a:p>
        </p:txBody>
      </p:sp>
      <p:sp>
        <p:nvSpPr>
          <p:cNvPr id="3" name="Subtitle 2">
            <a:extLst>
              <a:ext uri="{FF2B5EF4-FFF2-40B4-BE49-F238E27FC236}">
                <a16:creationId xmlns:a16="http://schemas.microsoft.com/office/drawing/2014/main" id="{038E1430-5AAC-B64B-94AE-C82C68447B55}"/>
              </a:ext>
            </a:extLst>
          </p:cNvPr>
          <p:cNvSpPr>
            <a:spLocks noGrp="1"/>
          </p:cNvSpPr>
          <p:nvPr>
            <p:ph type="subTitle" idx="1"/>
          </p:nvPr>
        </p:nvSpPr>
        <p:spPr>
          <a:xfrm>
            <a:off x="640157" y="2713548"/>
            <a:ext cx="7831956" cy="1241425"/>
          </a:xfrm>
        </p:spPr>
        <p:txBody>
          <a:bodyPr/>
          <a:lstStyle/>
          <a:p>
            <a:r>
              <a:rPr lang="en-US" sz="2000" dirty="0"/>
              <a:t>Gabriella Melki, PhD. Candidate, Virginia Commonwealth University</a:t>
            </a:r>
          </a:p>
        </p:txBody>
      </p:sp>
      <p:sp>
        <p:nvSpPr>
          <p:cNvPr id="5" name="TextBox 4">
            <a:extLst>
              <a:ext uri="{FF2B5EF4-FFF2-40B4-BE49-F238E27FC236}">
                <a16:creationId xmlns:a16="http://schemas.microsoft.com/office/drawing/2014/main" id="{D92678FB-13BD-A844-BE10-1FF9008BD275}"/>
              </a:ext>
            </a:extLst>
          </p:cNvPr>
          <p:cNvSpPr txBox="1"/>
          <p:nvPr/>
        </p:nvSpPr>
        <p:spPr>
          <a:xfrm>
            <a:off x="640157" y="3562299"/>
            <a:ext cx="3435364" cy="923330"/>
          </a:xfrm>
          <a:prstGeom prst="rect">
            <a:avLst/>
          </a:prstGeom>
          <a:noFill/>
        </p:spPr>
        <p:txBody>
          <a:bodyPr wrap="none" rtlCol="0">
            <a:spAutoFit/>
          </a:bodyPr>
          <a:lstStyle/>
          <a:p>
            <a:pPr algn="ctr"/>
            <a:r>
              <a:rPr lang="en-US" dirty="0">
                <a:solidFill>
                  <a:srgbClr val="CCCCCC"/>
                </a:solidFill>
              </a:rPr>
              <a:t>Advisor: </a:t>
            </a:r>
            <a:r>
              <a:rPr lang="en-US" dirty="0">
                <a:solidFill>
                  <a:srgbClr val="E6E6E6"/>
                </a:solidFill>
              </a:rPr>
              <a:t>Dr. Alberto Cano</a:t>
            </a:r>
          </a:p>
          <a:p>
            <a:pPr algn="ctr"/>
            <a:r>
              <a:rPr lang="en-US" dirty="0">
                <a:solidFill>
                  <a:srgbClr val="E6E6E6"/>
                </a:solidFill>
              </a:rPr>
              <a:t>Assistant Professor</a:t>
            </a:r>
          </a:p>
          <a:p>
            <a:pPr algn="ctr"/>
            <a:r>
              <a:rPr lang="en-US" dirty="0">
                <a:solidFill>
                  <a:srgbClr val="E6E6E6"/>
                </a:solidFill>
              </a:rPr>
              <a:t>Virginia Commonwealth University</a:t>
            </a:r>
          </a:p>
        </p:txBody>
      </p:sp>
      <p:sp>
        <p:nvSpPr>
          <p:cNvPr id="6" name="TextBox 5">
            <a:extLst>
              <a:ext uri="{FF2B5EF4-FFF2-40B4-BE49-F238E27FC236}">
                <a16:creationId xmlns:a16="http://schemas.microsoft.com/office/drawing/2014/main" id="{19EDB8F1-1142-8D4C-BA5B-3E2ED75B8E96}"/>
              </a:ext>
            </a:extLst>
          </p:cNvPr>
          <p:cNvSpPr txBox="1"/>
          <p:nvPr/>
        </p:nvSpPr>
        <p:spPr>
          <a:xfrm>
            <a:off x="4921223" y="3562299"/>
            <a:ext cx="3009928" cy="923330"/>
          </a:xfrm>
          <a:prstGeom prst="rect">
            <a:avLst/>
          </a:prstGeom>
          <a:noFill/>
        </p:spPr>
        <p:txBody>
          <a:bodyPr wrap="none" rtlCol="0">
            <a:spAutoFit/>
          </a:bodyPr>
          <a:lstStyle/>
          <a:p>
            <a:pPr algn="ctr"/>
            <a:r>
              <a:rPr lang="en-US" dirty="0">
                <a:solidFill>
                  <a:srgbClr val="CCCCCC"/>
                </a:solidFill>
              </a:rPr>
              <a:t>Advisor:</a:t>
            </a:r>
            <a:r>
              <a:rPr lang="en-US" dirty="0">
                <a:solidFill>
                  <a:srgbClr val="E6E6E6"/>
                </a:solidFill>
              </a:rPr>
              <a:t> Dr. Sebastián Ventura</a:t>
            </a:r>
          </a:p>
          <a:p>
            <a:pPr algn="ctr"/>
            <a:r>
              <a:rPr lang="en-US" dirty="0">
                <a:solidFill>
                  <a:srgbClr val="E6E6E6"/>
                </a:solidFill>
              </a:rPr>
              <a:t>Professor</a:t>
            </a:r>
          </a:p>
          <a:p>
            <a:pPr algn="ctr"/>
            <a:r>
              <a:rPr lang="en-US" dirty="0">
                <a:solidFill>
                  <a:srgbClr val="E6E6E6"/>
                </a:solidFill>
              </a:rPr>
              <a:t>University of Córdoba</a:t>
            </a:r>
          </a:p>
        </p:txBody>
      </p:sp>
      <p:sp>
        <p:nvSpPr>
          <p:cNvPr id="8" name="Footer Placeholder 7">
            <a:extLst>
              <a:ext uri="{FF2B5EF4-FFF2-40B4-BE49-F238E27FC236}">
                <a16:creationId xmlns:a16="http://schemas.microsoft.com/office/drawing/2014/main" id="{A0053F12-4703-AD4E-9FFE-0BAA559EF9B0}"/>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B5844590-51ED-F044-A6AD-456EC83A11E1}"/>
              </a:ext>
            </a:extLst>
          </p:cNvPr>
          <p:cNvSpPr>
            <a:spLocks noGrp="1"/>
          </p:cNvSpPr>
          <p:nvPr>
            <p:ph type="sldNum" sz="quarter" idx="12"/>
          </p:nvPr>
        </p:nvSpPr>
        <p:spPr/>
        <p:txBody>
          <a:bodyPr/>
          <a:lstStyle/>
          <a:p>
            <a:fld id="{51F1AC64-B052-AA44-9FFA-523D4080C13E}" type="slidenum">
              <a:rPr lang="en-US" smtClean="0"/>
              <a:t>1</a:t>
            </a:fld>
            <a:endParaRPr lang="en-US" dirty="0"/>
          </a:p>
        </p:txBody>
      </p:sp>
    </p:spTree>
    <p:extLst>
      <p:ext uri="{BB962C8B-B14F-4D97-AF65-F5344CB8AC3E}">
        <p14:creationId xmlns:p14="http://schemas.microsoft.com/office/powerpoint/2010/main" val="94290043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A86356-56BF-2448-990B-7AEBF5519D15}"/>
              </a:ext>
            </a:extLst>
          </p:cNvPr>
          <p:cNvSpPr>
            <a:spLocks noGrp="1"/>
          </p:cNvSpPr>
          <p:nvPr>
            <p:ph type="title"/>
          </p:nvPr>
        </p:nvSpPr>
        <p:spPr/>
        <p:txBody>
          <a:bodyPr/>
          <a:lstStyle/>
          <a:p>
            <a:r>
              <a:rPr lang="en-US" dirty="0"/>
              <a:t>Multi-Target Learning</a:t>
            </a:r>
          </a:p>
        </p:txBody>
      </p:sp>
      <p:sp>
        <p:nvSpPr>
          <p:cNvPr id="4" name="Footer Placeholder 3">
            <a:extLst>
              <a:ext uri="{FF2B5EF4-FFF2-40B4-BE49-F238E27FC236}">
                <a16:creationId xmlns:a16="http://schemas.microsoft.com/office/drawing/2014/main" id="{50708BB9-0E7C-334B-B4D0-D87C8BC0DCD5}"/>
              </a:ext>
            </a:extLst>
          </p:cNvPr>
          <p:cNvSpPr>
            <a:spLocks noGrp="1"/>
          </p:cNvSpPr>
          <p:nvPr>
            <p:ph type="ftr" sz="quarter" idx="3"/>
          </p:nvPr>
        </p:nvSpPr>
        <p:spPr>
          <a:xfrm>
            <a:off x="3195758" y="4958378"/>
            <a:ext cx="5557228" cy="287020"/>
          </a:xfrm>
        </p:spPr>
        <p:txBody>
          <a:bodyPr/>
          <a:lstStyle/>
          <a:p>
            <a:r>
              <a:rPr lang="en-US" dirty="0"/>
              <a:t>G. Melki et al. “Multi-target support vector regression via correlation regressor chains”. Information Sciences, vol. 415, pp. 53–69, 2017.</a:t>
            </a:r>
          </a:p>
          <a:p>
            <a:endParaRPr lang="en-US" dirty="0"/>
          </a:p>
        </p:txBody>
      </p:sp>
      <p:sp>
        <p:nvSpPr>
          <p:cNvPr id="5" name="Slide Number Placeholder 4">
            <a:extLst>
              <a:ext uri="{FF2B5EF4-FFF2-40B4-BE49-F238E27FC236}">
                <a16:creationId xmlns:a16="http://schemas.microsoft.com/office/drawing/2014/main" id="{7C786A32-45DB-6546-8CC9-CF2B03409F1A}"/>
              </a:ext>
            </a:extLst>
          </p:cNvPr>
          <p:cNvSpPr>
            <a:spLocks noGrp="1"/>
          </p:cNvSpPr>
          <p:nvPr>
            <p:ph type="sldNum" sz="quarter" idx="4"/>
          </p:nvPr>
        </p:nvSpPr>
        <p:spPr/>
        <p:txBody>
          <a:bodyPr/>
          <a:lstStyle/>
          <a:p>
            <a:fld id="{51F1AC64-B052-AA44-9FFA-523D4080C13E}" type="slidenum">
              <a:rPr lang="en-US" smtClean="0"/>
              <a:pPr/>
              <a:t>10</a:t>
            </a:fld>
            <a:endParaRPr lang="en-US" dirty="0"/>
          </a:p>
        </p:txBody>
      </p:sp>
      <p:sp>
        <p:nvSpPr>
          <p:cNvPr id="6" name="Content Placeholder 9">
            <a:extLst>
              <a:ext uri="{FF2B5EF4-FFF2-40B4-BE49-F238E27FC236}">
                <a16:creationId xmlns:a16="http://schemas.microsoft.com/office/drawing/2014/main" id="{B228C043-55B1-184F-BF1F-3D45F00B1436}"/>
              </a:ext>
            </a:extLst>
          </p:cNvPr>
          <p:cNvSpPr>
            <a:spLocks noGrp="1"/>
          </p:cNvSpPr>
          <p:nvPr>
            <p:ph idx="1"/>
          </p:nvPr>
        </p:nvSpPr>
        <p:spPr>
          <a:xfrm>
            <a:off x="628651" y="925975"/>
            <a:ext cx="7886700" cy="3706350"/>
          </a:xfrm>
        </p:spPr>
        <p:txBody>
          <a:bodyPr/>
          <a:lstStyle/>
          <a:p>
            <a:r>
              <a:rPr lang="en-US" dirty="0"/>
              <a:t>Problem Transformation vs Algorithm Adaptation</a:t>
            </a:r>
          </a:p>
          <a:p>
            <a:pPr lvl="1"/>
            <a:r>
              <a:rPr lang="en-US" i="1" dirty="0"/>
              <a:t>Linear Target Combinations for MT Regression </a:t>
            </a:r>
          </a:p>
          <a:p>
            <a:pPr lvl="1"/>
            <a:r>
              <a:rPr lang="en-US" i="1" dirty="0"/>
              <a:t>Multi-Objective Random Forests </a:t>
            </a:r>
            <a:r>
              <a:rPr lang="en-US" dirty="0"/>
              <a:t>(MORF)</a:t>
            </a:r>
          </a:p>
          <a:p>
            <a:pPr marL="457177" lvl="1" indent="0">
              <a:buNone/>
            </a:pPr>
            <a:endParaRPr lang="en-US" dirty="0"/>
          </a:p>
          <a:p>
            <a:r>
              <a:rPr lang="en-US" dirty="0"/>
              <a:t>Classifier Chains:</a:t>
            </a:r>
          </a:p>
          <a:p>
            <a:pPr lvl="1"/>
            <a:r>
              <a:rPr lang="en-US" i="1" dirty="0"/>
              <a:t>RC</a:t>
            </a:r>
            <a:r>
              <a:rPr lang="en-US" dirty="0"/>
              <a:t>, </a:t>
            </a:r>
            <a:r>
              <a:rPr lang="en-US" i="1" dirty="0"/>
              <a:t>MTS</a:t>
            </a:r>
            <a:r>
              <a:rPr lang="en-US" dirty="0"/>
              <a:t>, </a:t>
            </a:r>
            <a:r>
              <a:rPr lang="en-US" i="1" dirty="0"/>
              <a:t>MTSC</a:t>
            </a:r>
            <a:r>
              <a:rPr lang="en-US" dirty="0"/>
              <a:t>, </a:t>
            </a:r>
            <a:r>
              <a:rPr lang="en-US" i="1" dirty="0"/>
              <a:t>ERC</a:t>
            </a:r>
            <a:r>
              <a:rPr lang="en-US" dirty="0"/>
              <a:t>, and </a:t>
            </a:r>
            <a:r>
              <a:rPr lang="en-US" i="1" dirty="0"/>
              <a:t>ERCC</a:t>
            </a:r>
            <a:r>
              <a:rPr lang="en-US" dirty="0"/>
              <a:t> </a:t>
            </a:r>
          </a:p>
          <a:p>
            <a:pPr lvl="1"/>
            <a:r>
              <a:rPr lang="en-US" dirty="0"/>
              <a:t>Two stages of iterative learning: </a:t>
            </a:r>
          </a:p>
          <a:p>
            <a:pPr lvl="2"/>
            <a:r>
              <a:rPr lang="en-US" dirty="0"/>
              <a:t>Building single-target model on the next chain component</a:t>
            </a:r>
          </a:p>
          <a:p>
            <a:pPr lvl="2"/>
            <a:r>
              <a:rPr lang="en-US" dirty="0"/>
              <a:t>Use the knowledge gained by the previous component to predict the next target in the chain, while using possible relationships the targets might have with one another. </a:t>
            </a:r>
          </a:p>
        </p:txBody>
      </p:sp>
    </p:spTree>
    <p:extLst>
      <p:ext uri="{BB962C8B-B14F-4D97-AF65-F5344CB8AC3E}">
        <p14:creationId xmlns:p14="http://schemas.microsoft.com/office/powerpoint/2010/main" val="122850191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A86356-56BF-2448-990B-7AEBF5519D15}"/>
              </a:ext>
            </a:extLst>
          </p:cNvPr>
          <p:cNvSpPr>
            <a:spLocks noGrp="1"/>
          </p:cNvSpPr>
          <p:nvPr>
            <p:ph type="title"/>
          </p:nvPr>
        </p:nvSpPr>
        <p:spPr/>
        <p:txBody>
          <a:bodyPr/>
          <a:lstStyle/>
          <a:p>
            <a:r>
              <a:rPr lang="en-US" dirty="0"/>
              <a:t>Base-Line Multi-Target SVR</a:t>
            </a:r>
          </a:p>
        </p:txBody>
      </p:sp>
      <p:sp>
        <p:nvSpPr>
          <p:cNvPr id="4" name="Footer Placeholder 3">
            <a:extLst>
              <a:ext uri="{FF2B5EF4-FFF2-40B4-BE49-F238E27FC236}">
                <a16:creationId xmlns:a16="http://schemas.microsoft.com/office/drawing/2014/main" id="{50708BB9-0E7C-334B-B4D0-D87C8BC0DCD5}"/>
              </a:ext>
            </a:extLst>
          </p:cNvPr>
          <p:cNvSpPr>
            <a:spLocks noGrp="1"/>
          </p:cNvSpPr>
          <p:nvPr>
            <p:ph type="ftr" sz="quarter" idx="3"/>
          </p:nvPr>
        </p:nvSpPr>
        <p:spPr>
          <a:xfrm>
            <a:off x="3195758" y="4958378"/>
            <a:ext cx="5557228" cy="287020"/>
          </a:xfrm>
        </p:spPr>
        <p:txBody>
          <a:bodyPr/>
          <a:lstStyle/>
          <a:p>
            <a:r>
              <a:rPr lang="en-US" dirty="0"/>
              <a:t>G. Melki et al. “Multi-target support vector regression via correlation regressor chains”. Information Sciences, vol. 415, pp. 53–69, 2017.</a:t>
            </a:r>
          </a:p>
          <a:p>
            <a:endParaRPr lang="en-US" dirty="0"/>
          </a:p>
        </p:txBody>
      </p:sp>
      <p:sp>
        <p:nvSpPr>
          <p:cNvPr id="5" name="Slide Number Placeholder 4">
            <a:extLst>
              <a:ext uri="{FF2B5EF4-FFF2-40B4-BE49-F238E27FC236}">
                <a16:creationId xmlns:a16="http://schemas.microsoft.com/office/drawing/2014/main" id="{7C786A32-45DB-6546-8CC9-CF2B03409F1A}"/>
              </a:ext>
            </a:extLst>
          </p:cNvPr>
          <p:cNvSpPr>
            <a:spLocks noGrp="1"/>
          </p:cNvSpPr>
          <p:nvPr>
            <p:ph type="sldNum" sz="quarter" idx="4"/>
          </p:nvPr>
        </p:nvSpPr>
        <p:spPr/>
        <p:txBody>
          <a:bodyPr/>
          <a:lstStyle/>
          <a:p>
            <a:fld id="{51F1AC64-B052-AA44-9FFA-523D4080C13E}" type="slidenum">
              <a:rPr lang="en-US" smtClean="0"/>
              <a:pPr/>
              <a:t>11</a:t>
            </a:fld>
            <a:endParaRPr lang="en-US" dirty="0"/>
          </a:p>
        </p:txBody>
      </p:sp>
      <p:pic>
        <p:nvPicPr>
          <p:cNvPr id="11" name="Picture 10">
            <a:extLst>
              <a:ext uri="{FF2B5EF4-FFF2-40B4-BE49-F238E27FC236}">
                <a16:creationId xmlns:a16="http://schemas.microsoft.com/office/drawing/2014/main" id="{9EAE8A6D-D697-B54E-89D2-81DC8443D828}"/>
              </a:ext>
            </a:extLst>
          </p:cNvPr>
          <p:cNvPicPr>
            <a:picLocks noChangeAspect="1"/>
          </p:cNvPicPr>
          <p:nvPr/>
        </p:nvPicPr>
        <p:blipFill>
          <a:blip r:embed="rId3"/>
          <a:stretch>
            <a:fillRect/>
          </a:stretch>
        </p:blipFill>
        <p:spPr>
          <a:xfrm>
            <a:off x="4686627" y="925975"/>
            <a:ext cx="4157799" cy="3413502"/>
          </a:xfrm>
          <a:prstGeom prst="rect">
            <a:avLst/>
          </a:prstGeom>
        </p:spPr>
      </p:pic>
      <p:sp>
        <p:nvSpPr>
          <p:cNvPr id="13" name="Content Placeholder 12">
            <a:extLst>
              <a:ext uri="{FF2B5EF4-FFF2-40B4-BE49-F238E27FC236}">
                <a16:creationId xmlns:a16="http://schemas.microsoft.com/office/drawing/2014/main" id="{71A89F43-E0E8-1A49-92B9-38D94ADA3D37}"/>
              </a:ext>
            </a:extLst>
          </p:cNvPr>
          <p:cNvSpPr>
            <a:spLocks noGrp="1"/>
          </p:cNvSpPr>
          <p:nvPr>
            <p:ph idx="1"/>
          </p:nvPr>
        </p:nvSpPr>
        <p:spPr>
          <a:xfrm>
            <a:off x="628651" y="925975"/>
            <a:ext cx="3966536" cy="3706350"/>
          </a:xfrm>
        </p:spPr>
        <p:txBody>
          <a:bodyPr/>
          <a:lstStyle/>
          <a:p>
            <a:endParaRPr lang="en-US" dirty="0"/>
          </a:p>
        </p:txBody>
      </p:sp>
    </p:spTree>
    <p:extLst>
      <p:ext uri="{BB962C8B-B14F-4D97-AF65-F5344CB8AC3E}">
        <p14:creationId xmlns:p14="http://schemas.microsoft.com/office/powerpoint/2010/main" val="253462866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A86356-56BF-2448-990B-7AEBF5519D15}"/>
              </a:ext>
            </a:extLst>
          </p:cNvPr>
          <p:cNvSpPr>
            <a:spLocks noGrp="1"/>
          </p:cNvSpPr>
          <p:nvPr>
            <p:ph type="title"/>
          </p:nvPr>
        </p:nvSpPr>
        <p:spPr/>
        <p:txBody>
          <a:bodyPr/>
          <a:lstStyle/>
          <a:p>
            <a:r>
              <a:rPr lang="en-US" dirty="0"/>
              <a:t>SVR with Random Chains (SVRRC)</a:t>
            </a:r>
          </a:p>
        </p:txBody>
      </p:sp>
      <p:sp>
        <p:nvSpPr>
          <p:cNvPr id="4" name="Footer Placeholder 3">
            <a:extLst>
              <a:ext uri="{FF2B5EF4-FFF2-40B4-BE49-F238E27FC236}">
                <a16:creationId xmlns:a16="http://schemas.microsoft.com/office/drawing/2014/main" id="{50708BB9-0E7C-334B-B4D0-D87C8BC0DCD5}"/>
              </a:ext>
            </a:extLst>
          </p:cNvPr>
          <p:cNvSpPr>
            <a:spLocks noGrp="1"/>
          </p:cNvSpPr>
          <p:nvPr>
            <p:ph type="ftr" sz="quarter" idx="3"/>
          </p:nvPr>
        </p:nvSpPr>
        <p:spPr>
          <a:xfrm>
            <a:off x="3195758" y="4958378"/>
            <a:ext cx="5557228" cy="287020"/>
          </a:xfrm>
        </p:spPr>
        <p:txBody>
          <a:bodyPr/>
          <a:lstStyle/>
          <a:p>
            <a:r>
              <a:rPr lang="en-US" dirty="0"/>
              <a:t>G. Melki et al. “Multi-target support vector regression via correlation regressor chains”. Information Sciences, vol. 415, pp. 53–69, 2017.</a:t>
            </a:r>
          </a:p>
          <a:p>
            <a:endParaRPr lang="en-US" dirty="0"/>
          </a:p>
        </p:txBody>
      </p:sp>
      <p:sp>
        <p:nvSpPr>
          <p:cNvPr id="5" name="Slide Number Placeholder 4">
            <a:extLst>
              <a:ext uri="{FF2B5EF4-FFF2-40B4-BE49-F238E27FC236}">
                <a16:creationId xmlns:a16="http://schemas.microsoft.com/office/drawing/2014/main" id="{7C786A32-45DB-6546-8CC9-CF2B03409F1A}"/>
              </a:ext>
            </a:extLst>
          </p:cNvPr>
          <p:cNvSpPr>
            <a:spLocks noGrp="1"/>
          </p:cNvSpPr>
          <p:nvPr>
            <p:ph type="sldNum" sz="quarter" idx="4"/>
          </p:nvPr>
        </p:nvSpPr>
        <p:spPr/>
        <p:txBody>
          <a:bodyPr/>
          <a:lstStyle/>
          <a:p>
            <a:fld id="{51F1AC64-B052-AA44-9FFA-523D4080C13E}" type="slidenum">
              <a:rPr lang="en-US" smtClean="0"/>
              <a:pPr/>
              <a:t>12</a:t>
            </a:fld>
            <a:endParaRPr lang="en-US" dirty="0"/>
          </a:p>
        </p:txBody>
      </p:sp>
      <p:pic>
        <p:nvPicPr>
          <p:cNvPr id="8" name="Picture 7">
            <a:extLst>
              <a:ext uri="{FF2B5EF4-FFF2-40B4-BE49-F238E27FC236}">
                <a16:creationId xmlns:a16="http://schemas.microsoft.com/office/drawing/2014/main" id="{40C1E8AD-9A75-B442-8739-85209CA53F26}"/>
              </a:ext>
            </a:extLst>
          </p:cNvPr>
          <p:cNvPicPr>
            <a:picLocks noChangeAspect="1"/>
          </p:cNvPicPr>
          <p:nvPr/>
        </p:nvPicPr>
        <p:blipFill>
          <a:blip r:embed="rId3"/>
          <a:stretch>
            <a:fillRect/>
          </a:stretch>
        </p:blipFill>
        <p:spPr>
          <a:xfrm>
            <a:off x="4572001" y="996404"/>
            <a:ext cx="4283248" cy="3504476"/>
          </a:xfrm>
          <a:prstGeom prst="rect">
            <a:avLst/>
          </a:prstGeom>
        </p:spPr>
      </p:pic>
      <p:sp>
        <p:nvSpPr>
          <p:cNvPr id="10" name="Content Placeholder 9">
            <a:extLst>
              <a:ext uri="{FF2B5EF4-FFF2-40B4-BE49-F238E27FC236}">
                <a16:creationId xmlns:a16="http://schemas.microsoft.com/office/drawing/2014/main" id="{9B04F558-A588-9144-8548-87B2AC0EB68B}"/>
              </a:ext>
            </a:extLst>
          </p:cNvPr>
          <p:cNvSpPr>
            <a:spLocks noGrp="1"/>
          </p:cNvSpPr>
          <p:nvPr>
            <p:ph idx="1"/>
          </p:nvPr>
        </p:nvSpPr>
        <p:spPr>
          <a:xfrm>
            <a:off x="628651" y="925975"/>
            <a:ext cx="3943350" cy="3706350"/>
          </a:xfrm>
        </p:spPr>
        <p:txBody>
          <a:bodyPr/>
          <a:lstStyle/>
          <a:p>
            <a:endParaRPr lang="en-US"/>
          </a:p>
        </p:txBody>
      </p:sp>
    </p:spTree>
    <p:extLst>
      <p:ext uri="{BB962C8B-B14F-4D97-AF65-F5344CB8AC3E}">
        <p14:creationId xmlns:p14="http://schemas.microsoft.com/office/powerpoint/2010/main" val="344113659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A86356-56BF-2448-990B-7AEBF5519D15}"/>
              </a:ext>
            </a:extLst>
          </p:cNvPr>
          <p:cNvSpPr>
            <a:spLocks noGrp="1"/>
          </p:cNvSpPr>
          <p:nvPr>
            <p:ph type="title"/>
          </p:nvPr>
        </p:nvSpPr>
        <p:spPr/>
        <p:txBody>
          <a:bodyPr/>
          <a:lstStyle/>
          <a:p>
            <a:r>
              <a:rPr lang="en-US" dirty="0"/>
              <a:t>SVR max-Correlation Chain (SVRCC)</a:t>
            </a:r>
          </a:p>
        </p:txBody>
      </p:sp>
      <p:sp>
        <p:nvSpPr>
          <p:cNvPr id="4" name="Footer Placeholder 3">
            <a:extLst>
              <a:ext uri="{FF2B5EF4-FFF2-40B4-BE49-F238E27FC236}">
                <a16:creationId xmlns:a16="http://schemas.microsoft.com/office/drawing/2014/main" id="{50708BB9-0E7C-334B-B4D0-D87C8BC0DCD5}"/>
              </a:ext>
            </a:extLst>
          </p:cNvPr>
          <p:cNvSpPr>
            <a:spLocks noGrp="1"/>
          </p:cNvSpPr>
          <p:nvPr>
            <p:ph type="ftr" sz="quarter" idx="3"/>
          </p:nvPr>
        </p:nvSpPr>
        <p:spPr>
          <a:xfrm>
            <a:off x="3195758" y="4958378"/>
            <a:ext cx="5557228" cy="287020"/>
          </a:xfrm>
        </p:spPr>
        <p:txBody>
          <a:bodyPr/>
          <a:lstStyle/>
          <a:p>
            <a:r>
              <a:rPr lang="en-US" dirty="0"/>
              <a:t>G. Melki et al. “Multi-target support vector regression via correlation regressor chains”. Information Sciences, vol. 415, pp. 53–69, 2017.</a:t>
            </a:r>
          </a:p>
          <a:p>
            <a:endParaRPr lang="en-US" dirty="0"/>
          </a:p>
        </p:txBody>
      </p:sp>
      <p:sp>
        <p:nvSpPr>
          <p:cNvPr id="5" name="Slide Number Placeholder 4">
            <a:extLst>
              <a:ext uri="{FF2B5EF4-FFF2-40B4-BE49-F238E27FC236}">
                <a16:creationId xmlns:a16="http://schemas.microsoft.com/office/drawing/2014/main" id="{7C786A32-45DB-6546-8CC9-CF2B03409F1A}"/>
              </a:ext>
            </a:extLst>
          </p:cNvPr>
          <p:cNvSpPr>
            <a:spLocks noGrp="1"/>
          </p:cNvSpPr>
          <p:nvPr>
            <p:ph type="sldNum" sz="quarter" idx="4"/>
          </p:nvPr>
        </p:nvSpPr>
        <p:spPr/>
        <p:txBody>
          <a:bodyPr/>
          <a:lstStyle/>
          <a:p>
            <a:fld id="{51F1AC64-B052-AA44-9FFA-523D4080C13E}" type="slidenum">
              <a:rPr lang="en-US" smtClean="0"/>
              <a:pPr/>
              <a:t>13</a:t>
            </a:fld>
            <a:endParaRPr lang="en-US" dirty="0"/>
          </a:p>
        </p:txBody>
      </p:sp>
      <p:sp>
        <p:nvSpPr>
          <p:cNvPr id="6" name="Content Placeholder 9">
            <a:extLst>
              <a:ext uri="{FF2B5EF4-FFF2-40B4-BE49-F238E27FC236}">
                <a16:creationId xmlns:a16="http://schemas.microsoft.com/office/drawing/2014/main" id="{8EC729C0-089F-A846-AE4B-946A4E39E870}"/>
              </a:ext>
            </a:extLst>
          </p:cNvPr>
          <p:cNvSpPr>
            <a:spLocks noGrp="1"/>
          </p:cNvSpPr>
          <p:nvPr>
            <p:ph idx="1"/>
          </p:nvPr>
        </p:nvSpPr>
        <p:spPr>
          <a:xfrm>
            <a:off x="628651" y="925975"/>
            <a:ext cx="3943350" cy="3706350"/>
          </a:xfrm>
        </p:spPr>
        <p:txBody>
          <a:bodyPr/>
          <a:lstStyle/>
          <a:p>
            <a:endParaRPr lang="en-US"/>
          </a:p>
        </p:txBody>
      </p:sp>
      <p:pic>
        <p:nvPicPr>
          <p:cNvPr id="7" name="Picture 6">
            <a:extLst>
              <a:ext uri="{FF2B5EF4-FFF2-40B4-BE49-F238E27FC236}">
                <a16:creationId xmlns:a16="http://schemas.microsoft.com/office/drawing/2014/main" id="{1EAC0576-4897-8145-8C71-CC146437171A}"/>
              </a:ext>
            </a:extLst>
          </p:cNvPr>
          <p:cNvPicPr>
            <a:picLocks noChangeAspect="1"/>
          </p:cNvPicPr>
          <p:nvPr/>
        </p:nvPicPr>
        <p:blipFill>
          <a:blip r:embed="rId3"/>
          <a:stretch>
            <a:fillRect/>
          </a:stretch>
        </p:blipFill>
        <p:spPr>
          <a:xfrm>
            <a:off x="4599315" y="925975"/>
            <a:ext cx="4369328" cy="3574905"/>
          </a:xfrm>
          <a:prstGeom prst="rect">
            <a:avLst/>
          </a:prstGeom>
        </p:spPr>
      </p:pic>
    </p:spTree>
    <p:extLst>
      <p:ext uri="{BB962C8B-B14F-4D97-AF65-F5344CB8AC3E}">
        <p14:creationId xmlns:p14="http://schemas.microsoft.com/office/powerpoint/2010/main" val="116149881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A86356-56BF-2448-990B-7AEBF5519D15}"/>
              </a:ext>
            </a:extLst>
          </p:cNvPr>
          <p:cNvSpPr>
            <a:spLocks noGrp="1"/>
          </p:cNvSpPr>
          <p:nvPr>
            <p:ph type="title"/>
          </p:nvPr>
        </p:nvSpPr>
        <p:spPr/>
        <p:txBody>
          <a:bodyPr/>
          <a:lstStyle/>
          <a:p>
            <a:r>
              <a:rPr lang="en-US" dirty="0"/>
              <a:t>Experimental Environment</a:t>
            </a:r>
          </a:p>
        </p:txBody>
      </p:sp>
      <p:sp>
        <p:nvSpPr>
          <p:cNvPr id="4" name="Footer Placeholder 3">
            <a:extLst>
              <a:ext uri="{FF2B5EF4-FFF2-40B4-BE49-F238E27FC236}">
                <a16:creationId xmlns:a16="http://schemas.microsoft.com/office/drawing/2014/main" id="{50708BB9-0E7C-334B-B4D0-D87C8BC0DCD5}"/>
              </a:ext>
            </a:extLst>
          </p:cNvPr>
          <p:cNvSpPr>
            <a:spLocks noGrp="1"/>
          </p:cNvSpPr>
          <p:nvPr>
            <p:ph type="ftr" sz="quarter" idx="3"/>
          </p:nvPr>
        </p:nvSpPr>
        <p:spPr>
          <a:xfrm>
            <a:off x="3195758" y="4958378"/>
            <a:ext cx="5557228" cy="287020"/>
          </a:xfrm>
        </p:spPr>
        <p:txBody>
          <a:bodyPr/>
          <a:lstStyle/>
          <a:p>
            <a:r>
              <a:rPr lang="en-US" dirty="0"/>
              <a:t>G. Melki et al. “Multi-target support vector regression via correlation regressor chains”. Information Sciences, vol. 415, pp. 53–69, 2017.</a:t>
            </a:r>
          </a:p>
          <a:p>
            <a:endParaRPr lang="en-US" dirty="0"/>
          </a:p>
        </p:txBody>
      </p:sp>
      <p:sp>
        <p:nvSpPr>
          <p:cNvPr id="5" name="Slide Number Placeholder 4">
            <a:extLst>
              <a:ext uri="{FF2B5EF4-FFF2-40B4-BE49-F238E27FC236}">
                <a16:creationId xmlns:a16="http://schemas.microsoft.com/office/drawing/2014/main" id="{7C786A32-45DB-6546-8CC9-CF2B03409F1A}"/>
              </a:ext>
            </a:extLst>
          </p:cNvPr>
          <p:cNvSpPr>
            <a:spLocks noGrp="1"/>
          </p:cNvSpPr>
          <p:nvPr>
            <p:ph type="sldNum" sz="quarter" idx="4"/>
          </p:nvPr>
        </p:nvSpPr>
        <p:spPr/>
        <p:txBody>
          <a:bodyPr/>
          <a:lstStyle/>
          <a:p>
            <a:fld id="{51F1AC64-B052-AA44-9FFA-523D4080C13E}" type="slidenum">
              <a:rPr lang="en-US" smtClean="0"/>
              <a:pPr/>
              <a:t>14</a:t>
            </a:fld>
            <a:endParaRPr lang="en-US" dirty="0"/>
          </a:p>
        </p:txBody>
      </p:sp>
      <p:pic>
        <p:nvPicPr>
          <p:cNvPr id="12" name="Content Placeholder 4">
            <a:extLst>
              <a:ext uri="{FF2B5EF4-FFF2-40B4-BE49-F238E27FC236}">
                <a16:creationId xmlns:a16="http://schemas.microsoft.com/office/drawing/2014/main" id="{37CB73CE-6F42-9542-BC11-6B1B1649D1F8}"/>
              </a:ext>
            </a:extLst>
          </p:cNvPr>
          <p:cNvPicPr>
            <a:picLocks noChangeAspect="1"/>
          </p:cNvPicPr>
          <p:nvPr/>
        </p:nvPicPr>
        <p:blipFill>
          <a:blip r:embed="rId3"/>
          <a:stretch>
            <a:fillRect/>
          </a:stretch>
        </p:blipFill>
        <p:spPr>
          <a:xfrm>
            <a:off x="5663987" y="849949"/>
            <a:ext cx="3119795" cy="3581303"/>
          </a:xfrm>
          <a:prstGeom prst="rect">
            <a:avLst/>
          </a:prstGeom>
        </p:spPr>
      </p:pic>
      <mc:AlternateContent xmlns:mc="http://schemas.openxmlformats.org/markup-compatibility/2006">
        <mc:Choice xmlns:a14="http://schemas.microsoft.com/office/drawing/2010/main" Requires="a14">
          <p:graphicFrame>
            <p:nvGraphicFramePr>
              <p:cNvPr id="13" name="Table 12">
                <a:extLst>
                  <a:ext uri="{FF2B5EF4-FFF2-40B4-BE49-F238E27FC236}">
                    <a16:creationId xmlns:a16="http://schemas.microsoft.com/office/drawing/2014/main" id="{03ECD8C5-B45B-844D-A585-A4118AC9719E}"/>
                  </a:ext>
                </a:extLst>
              </p:cNvPr>
              <p:cNvGraphicFramePr>
                <a:graphicFrameLocks noGrp="1"/>
              </p:cNvGraphicFramePr>
              <p:nvPr>
                <p:extLst>
                  <p:ext uri="{D42A27DB-BD31-4B8C-83A1-F6EECF244321}">
                    <p14:modId xmlns:p14="http://schemas.microsoft.com/office/powerpoint/2010/main" val="3821225653"/>
                  </p:ext>
                </p:extLst>
              </p:nvPr>
            </p:nvGraphicFramePr>
            <p:xfrm>
              <a:off x="411894" y="1099740"/>
              <a:ext cx="5035337" cy="3341591"/>
            </p:xfrm>
            <a:graphic>
              <a:graphicData uri="http://schemas.openxmlformats.org/drawingml/2006/table">
                <a:tbl>
                  <a:tblPr firstRow="1" bandRow="1">
                    <a:tableStyleId>{9D7B26C5-4107-4FEC-AEDC-1716B250A1EF}</a:tableStyleId>
                  </a:tblPr>
                  <a:tblGrid>
                    <a:gridCol w="2661110">
                      <a:extLst>
                        <a:ext uri="{9D8B030D-6E8A-4147-A177-3AD203B41FA5}">
                          <a16:colId xmlns:a16="http://schemas.microsoft.com/office/drawing/2014/main" val="2321303616"/>
                        </a:ext>
                      </a:extLst>
                    </a:gridCol>
                    <a:gridCol w="2374227">
                      <a:extLst>
                        <a:ext uri="{9D8B030D-6E8A-4147-A177-3AD203B41FA5}">
                          <a16:colId xmlns:a16="http://schemas.microsoft.com/office/drawing/2014/main" val="1806951119"/>
                        </a:ext>
                      </a:extLst>
                    </a:gridCol>
                  </a:tblGrid>
                  <a:tr h="638014">
                    <a:tc>
                      <a:txBody>
                        <a:bodyPr/>
                        <a:lstStyle/>
                        <a:p>
                          <a:r>
                            <a:rPr lang="en-US" sz="1400" b="0" dirty="0">
                              <a:latin typeface="Arial" panose="020B0604020202020204" pitchFamily="34" charset="0"/>
                              <a:cs typeface="Arial" panose="020B0604020202020204" pitchFamily="34" charset="0"/>
                            </a:rPr>
                            <a:t>SVM Hyper-Parameters</a:t>
                          </a:r>
                        </a:p>
                      </a:txBody>
                      <a:tcPr>
                        <a:lnL>
                          <a:noFill/>
                        </a:lnL>
                        <a:lnR>
                          <a:noFill/>
                        </a:lnR>
                        <a:lnT w="12700" cmpd="sng">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US" sz="1400" b="0" dirty="0"/>
                        </a:p>
                      </a:txBody>
                      <a:tcPr>
                        <a:lnL>
                          <a:noFill/>
                        </a:lnL>
                        <a:lnR>
                          <a:noFill/>
                        </a:lnR>
                        <a:lnT w="12700" cmpd="sng">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161865565"/>
                      </a:ext>
                    </a:extLst>
                  </a:tr>
                  <a:tr h="688521">
                    <a:tc>
                      <a:txBody>
                        <a:bodyPr/>
                        <a:lstStyle/>
                        <a:p>
                          <a:r>
                            <a:rPr lang="en-US" sz="1400" b="0" dirty="0">
                              <a:latin typeface="Arial" panose="020B0604020202020204" pitchFamily="34" charset="0"/>
                              <a:cs typeface="Arial" panose="020B0604020202020204" pitchFamily="34" charset="0"/>
                            </a:rPr>
                            <a:t>Average Correlation Coefficient (</a:t>
                          </a:r>
                          <a:r>
                            <a:rPr lang="en-US" sz="1400" b="0" dirty="0" err="1">
                              <a:latin typeface="Arial" panose="020B0604020202020204" pitchFamily="34" charset="0"/>
                              <a:cs typeface="Arial" panose="020B0604020202020204" pitchFamily="34" charset="0"/>
                            </a:rPr>
                            <a:t>aCC</a:t>
                          </a:r>
                          <a:r>
                            <a:rPr lang="en-US" sz="1400" b="0" dirty="0">
                              <a:latin typeface="Arial" panose="020B0604020202020204" pitchFamily="34" charset="0"/>
                              <a:cs typeface="Arial" panose="020B0604020202020204" pitchFamily="34" charset="0"/>
                            </a:rPr>
                            <a:t> </a:t>
                          </a:r>
                          <a14:m>
                            <m:oMath xmlns:m="http://schemas.openxmlformats.org/officeDocument/2006/math">
                              <m:r>
                                <a:rPr lang="en-US" sz="1400" b="0" i="1" smtClean="0">
                                  <a:latin typeface="Cambria Math" panose="02040503050406030204" pitchFamily="18" charset="0"/>
                                  <a:ea typeface="Cambria Math" panose="02040503050406030204" pitchFamily="18" charset="0"/>
                                </a:rPr>
                                <m:t>↑</m:t>
                              </m:r>
                            </m:oMath>
                          </a14:m>
                          <a:r>
                            <a:rPr lang="en-US" sz="1400" b="0" dirty="0">
                              <a:latin typeface="Arial" panose="020B0604020202020204" pitchFamily="34" charset="0"/>
                              <a:cs typeface="Arial" panose="020B0604020202020204" pitchFamily="34" charset="0"/>
                            </a:rPr>
                            <a:t>)</a:t>
                          </a:r>
                        </a:p>
                      </a:txBody>
                      <a:tcPr>
                        <a:lnL>
                          <a:noFill/>
                        </a:lnL>
                        <a:lnR>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1400" b="0" dirty="0"/>
                        </a:p>
                      </a:txBody>
                      <a:tcPr>
                        <a:lnL>
                          <a:noFill/>
                        </a:lnL>
                        <a:lnR>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135550620"/>
                      </a:ext>
                    </a:extLst>
                  </a:tr>
                  <a:tr h="638014">
                    <a:tc>
                      <a:txBody>
                        <a:bodyPr/>
                        <a:lstStyle/>
                        <a:p>
                          <a:r>
                            <a:rPr lang="en-US" sz="1400" b="0" dirty="0">
                              <a:latin typeface="Arial" panose="020B0604020202020204" pitchFamily="34" charset="0"/>
                              <a:cs typeface="Arial" panose="020B0604020202020204" pitchFamily="34" charset="0"/>
                            </a:rPr>
                            <a:t>Mean Squared Error (MSE </a:t>
                          </a:r>
                          <a14:m>
                            <m:oMath xmlns:m="http://schemas.openxmlformats.org/officeDocument/2006/math">
                              <m:r>
                                <a:rPr lang="en-US" sz="1400" b="0" i="1" smtClean="0">
                                  <a:latin typeface="Cambria Math" panose="02040503050406030204" pitchFamily="18" charset="0"/>
                                  <a:ea typeface="Cambria Math" panose="02040503050406030204" pitchFamily="18" charset="0"/>
                                </a:rPr>
                                <m:t>↓</m:t>
                              </m:r>
                            </m:oMath>
                          </a14:m>
                          <a:r>
                            <a:rPr lang="en-US" sz="1400" b="0" dirty="0">
                              <a:latin typeface="Arial" panose="020B0604020202020204" pitchFamily="34" charset="0"/>
                              <a:cs typeface="Arial" panose="020B0604020202020204" pitchFamily="34" charset="0"/>
                            </a:rPr>
                            <a:t>)</a:t>
                          </a:r>
                        </a:p>
                      </a:txBody>
                      <a:tcPr>
                        <a:lnL>
                          <a:noFill/>
                        </a:lnL>
                        <a:lnR>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US" sz="1400" b="0" dirty="0"/>
                        </a:p>
                      </a:txBody>
                      <a:tcPr>
                        <a:lnL>
                          <a:noFill/>
                        </a:lnL>
                        <a:lnR>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198502867"/>
                      </a:ext>
                    </a:extLst>
                  </a:tr>
                  <a:tr h="688521">
                    <a:tc>
                      <a:txBody>
                        <a:bodyPr/>
                        <a:lstStyle/>
                        <a:p>
                          <a:r>
                            <a:rPr lang="en-US" sz="1400" b="0" dirty="0">
                              <a:latin typeface="Arial" panose="020B0604020202020204" pitchFamily="34" charset="0"/>
                              <a:cs typeface="Arial" panose="020B0604020202020204" pitchFamily="34" charset="0"/>
                            </a:rPr>
                            <a:t>Average Root Mean Squared Error (</a:t>
                          </a:r>
                          <a:r>
                            <a:rPr lang="en-US" sz="1400" b="0" dirty="0" err="1">
                              <a:latin typeface="Arial" panose="020B0604020202020204" pitchFamily="34" charset="0"/>
                              <a:cs typeface="Arial" panose="020B0604020202020204" pitchFamily="34" charset="0"/>
                            </a:rPr>
                            <a:t>aRMSE</a:t>
                          </a:r>
                          <a:r>
                            <a:rPr lang="en-US" sz="1400" b="0" dirty="0">
                              <a:latin typeface="Arial" panose="020B0604020202020204" pitchFamily="34" charset="0"/>
                              <a:cs typeface="Arial" panose="020B0604020202020204" pitchFamily="34" charset="0"/>
                            </a:rPr>
                            <a:t> </a:t>
                          </a:r>
                          <a14:m>
                            <m:oMath xmlns:m="http://schemas.openxmlformats.org/officeDocument/2006/math">
                              <m:r>
                                <a:rPr lang="en-US" sz="1400" b="0" i="1" smtClean="0">
                                  <a:latin typeface="Cambria Math" panose="02040503050406030204" pitchFamily="18" charset="0"/>
                                  <a:ea typeface="Cambria Math" panose="02040503050406030204" pitchFamily="18" charset="0"/>
                                </a:rPr>
                                <m:t>↓</m:t>
                              </m:r>
                            </m:oMath>
                          </a14:m>
                          <a:r>
                            <a:rPr lang="en-US" sz="1400" b="0" dirty="0">
                              <a:latin typeface="Arial" panose="020B0604020202020204" pitchFamily="34" charset="0"/>
                              <a:cs typeface="Arial" panose="020B0604020202020204" pitchFamily="34" charset="0"/>
                            </a:rPr>
                            <a:t>)</a:t>
                          </a:r>
                        </a:p>
                      </a:txBody>
                      <a:tcPr>
                        <a:lnL>
                          <a:noFill/>
                        </a:lnL>
                        <a:lnR>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1400" b="0" dirty="0"/>
                        </a:p>
                      </a:txBody>
                      <a:tcPr>
                        <a:lnL>
                          <a:noFill/>
                        </a:lnL>
                        <a:lnR>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657341015"/>
                      </a:ext>
                    </a:extLst>
                  </a:tr>
                  <a:tr h="688521">
                    <a:tc>
                      <a:txBody>
                        <a:bodyPr/>
                        <a:lstStyle/>
                        <a:p>
                          <a:r>
                            <a:rPr lang="en-US" sz="1400" b="0" dirty="0">
                              <a:latin typeface="Arial" panose="020B0604020202020204" pitchFamily="34" charset="0"/>
                              <a:cs typeface="Arial" panose="020B0604020202020204" pitchFamily="34" charset="0"/>
                            </a:rPr>
                            <a:t>Average Relative Root Mean Squared Error (</a:t>
                          </a:r>
                          <a:r>
                            <a:rPr lang="en-US" sz="1400" b="0" dirty="0" err="1">
                              <a:latin typeface="Arial" panose="020B0604020202020204" pitchFamily="34" charset="0"/>
                              <a:cs typeface="Arial" panose="020B0604020202020204" pitchFamily="34" charset="0"/>
                            </a:rPr>
                            <a:t>aRRMSE</a:t>
                          </a:r>
                          <a:r>
                            <a:rPr lang="en-US" sz="1400" b="0" dirty="0">
                              <a:latin typeface="Arial" panose="020B0604020202020204" pitchFamily="34" charset="0"/>
                              <a:cs typeface="Arial" panose="020B0604020202020204" pitchFamily="34" charset="0"/>
                            </a:rPr>
                            <a:t> </a:t>
                          </a:r>
                          <a14:m>
                            <m:oMath xmlns:m="http://schemas.openxmlformats.org/officeDocument/2006/math">
                              <m:r>
                                <a:rPr lang="en-US" sz="1400" b="0" i="1" smtClean="0">
                                  <a:latin typeface="Cambria Math" panose="02040503050406030204" pitchFamily="18" charset="0"/>
                                  <a:ea typeface="Cambria Math" panose="02040503050406030204" pitchFamily="18" charset="0"/>
                                </a:rPr>
                                <m:t>↓</m:t>
                              </m:r>
                            </m:oMath>
                          </a14:m>
                          <a:r>
                            <a:rPr lang="en-US" sz="1400" b="0" dirty="0">
                              <a:latin typeface="Arial" panose="020B0604020202020204" pitchFamily="34" charset="0"/>
                              <a:cs typeface="Arial" panose="020B0604020202020204" pitchFamily="34" charset="0"/>
                            </a:rPr>
                            <a:t>)</a:t>
                          </a:r>
                        </a:p>
                      </a:txBody>
                      <a:tcPr>
                        <a:lnL>
                          <a:noFill/>
                        </a:lnL>
                        <a:lnR>
                          <a:noFill/>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US" sz="1400" b="0" dirty="0"/>
                        </a:p>
                      </a:txBody>
                      <a:tcPr>
                        <a:lnL>
                          <a:noFill/>
                        </a:lnL>
                        <a:lnR>
                          <a:noFill/>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4056899866"/>
                      </a:ext>
                    </a:extLst>
                  </a:tr>
                </a:tbl>
              </a:graphicData>
            </a:graphic>
          </p:graphicFrame>
        </mc:Choice>
        <mc:Fallback>
          <p:graphicFrame>
            <p:nvGraphicFramePr>
              <p:cNvPr id="13" name="Table 12">
                <a:extLst>
                  <a:ext uri="{FF2B5EF4-FFF2-40B4-BE49-F238E27FC236}">
                    <a16:creationId xmlns:a16="http://schemas.microsoft.com/office/drawing/2014/main" id="{03ECD8C5-B45B-844D-A585-A4118AC9719E}"/>
                  </a:ext>
                </a:extLst>
              </p:cNvPr>
              <p:cNvGraphicFramePr>
                <a:graphicFrameLocks noGrp="1"/>
              </p:cNvGraphicFramePr>
              <p:nvPr>
                <p:extLst>
                  <p:ext uri="{D42A27DB-BD31-4B8C-83A1-F6EECF244321}">
                    <p14:modId xmlns:p14="http://schemas.microsoft.com/office/powerpoint/2010/main" val="3821225653"/>
                  </p:ext>
                </p:extLst>
              </p:nvPr>
            </p:nvGraphicFramePr>
            <p:xfrm>
              <a:off x="411894" y="1099740"/>
              <a:ext cx="5035337" cy="3341591"/>
            </p:xfrm>
            <a:graphic>
              <a:graphicData uri="http://schemas.openxmlformats.org/drawingml/2006/table">
                <a:tbl>
                  <a:tblPr firstRow="1" bandRow="1">
                    <a:tableStyleId>{9D7B26C5-4107-4FEC-AEDC-1716B250A1EF}</a:tableStyleId>
                  </a:tblPr>
                  <a:tblGrid>
                    <a:gridCol w="2661110">
                      <a:extLst>
                        <a:ext uri="{9D8B030D-6E8A-4147-A177-3AD203B41FA5}">
                          <a16:colId xmlns:a16="http://schemas.microsoft.com/office/drawing/2014/main" val="2321303616"/>
                        </a:ext>
                      </a:extLst>
                    </a:gridCol>
                    <a:gridCol w="2374227">
                      <a:extLst>
                        <a:ext uri="{9D8B030D-6E8A-4147-A177-3AD203B41FA5}">
                          <a16:colId xmlns:a16="http://schemas.microsoft.com/office/drawing/2014/main" val="1806951119"/>
                        </a:ext>
                      </a:extLst>
                    </a:gridCol>
                  </a:tblGrid>
                  <a:tr h="638014">
                    <a:tc>
                      <a:txBody>
                        <a:bodyPr/>
                        <a:lstStyle/>
                        <a:p>
                          <a:r>
                            <a:rPr lang="en-US" sz="1400" b="0" dirty="0">
                              <a:latin typeface="Arial" panose="020B0604020202020204" pitchFamily="34" charset="0"/>
                              <a:cs typeface="Arial" panose="020B0604020202020204" pitchFamily="34" charset="0"/>
                            </a:rPr>
                            <a:t>SVM Hyper-Parameters</a:t>
                          </a:r>
                        </a:p>
                      </a:txBody>
                      <a:tcPr>
                        <a:lnL>
                          <a:noFill/>
                        </a:lnL>
                        <a:lnR>
                          <a:noFill/>
                        </a:lnR>
                        <a:lnT w="12700" cmpd="sng">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endParaRPr lang="en-US" sz="1400" b="0" dirty="0"/>
                        </a:p>
                      </a:txBody>
                      <a:tcPr>
                        <a:lnL>
                          <a:noFill/>
                        </a:lnL>
                        <a:lnR>
                          <a:noFill/>
                        </a:lnR>
                        <a:lnT w="12700" cmpd="sng">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161865565"/>
                      </a:ext>
                    </a:extLst>
                  </a:tr>
                  <a:tr h="688521">
                    <a:tc>
                      <a:txBody>
                        <a:bodyPr/>
                        <a:lstStyle/>
                        <a:p>
                          <a:endParaRPr lang="en-US"/>
                        </a:p>
                      </a:txBody>
                      <a:tcPr>
                        <a:lnL>
                          <a:noFill/>
                        </a:lnL>
                        <a:lnR>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blipFill>
                          <a:blip r:embed="rId4"/>
                          <a:stretch>
                            <a:fillRect t="-92727" r="-89048" b="-287273"/>
                          </a:stretch>
                        </a:blipFill>
                      </a:tcPr>
                    </a:tc>
                    <a:tc>
                      <a:txBody>
                        <a:bodyPr/>
                        <a:lstStyle/>
                        <a:p>
                          <a:endParaRPr lang="en-US" sz="1400" b="0" dirty="0"/>
                        </a:p>
                      </a:txBody>
                      <a:tcPr>
                        <a:lnL>
                          <a:noFill/>
                        </a:lnL>
                        <a:lnR>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135550620"/>
                      </a:ext>
                    </a:extLst>
                  </a:tr>
                  <a:tr h="638014">
                    <a:tc>
                      <a:txBody>
                        <a:bodyPr/>
                        <a:lstStyle/>
                        <a:p>
                          <a:endParaRPr lang="en-US"/>
                        </a:p>
                      </a:txBody>
                      <a:tcPr>
                        <a:lnL>
                          <a:noFill/>
                        </a:lnL>
                        <a:lnR>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blipFill>
                          <a:blip r:embed="rId4"/>
                          <a:stretch>
                            <a:fillRect t="-212000" r="-89048" b="-216000"/>
                          </a:stretch>
                        </a:blipFill>
                      </a:tcPr>
                    </a:tc>
                    <a:tc>
                      <a:txBody>
                        <a:bodyPr/>
                        <a:lstStyle/>
                        <a:p>
                          <a:endParaRPr lang="en-US" sz="1400" b="0" dirty="0"/>
                        </a:p>
                      </a:txBody>
                      <a:tcPr>
                        <a:lnL>
                          <a:noFill/>
                        </a:lnL>
                        <a:lnR>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198502867"/>
                      </a:ext>
                    </a:extLst>
                  </a:tr>
                  <a:tr h="688521">
                    <a:tc>
                      <a:txBody>
                        <a:bodyPr/>
                        <a:lstStyle/>
                        <a:p>
                          <a:endParaRPr lang="en-US"/>
                        </a:p>
                      </a:txBody>
                      <a:tcPr>
                        <a:lnL>
                          <a:noFill/>
                        </a:lnL>
                        <a:lnR>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blipFill>
                          <a:blip r:embed="rId4"/>
                          <a:stretch>
                            <a:fillRect t="-283636" r="-89048" b="-96364"/>
                          </a:stretch>
                        </a:blipFill>
                      </a:tcPr>
                    </a:tc>
                    <a:tc>
                      <a:txBody>
                        <a:bodyPr/>
                        <a:lstStyle/>
                        <a:p>
                          <a:endParaRPr lang="en-US" sz="1400" b="0" dirty="0"/>
                        </a:p>
                      </a:txBody>
                      <a:tcPr>
                        <a:lnL>
                          <a:noFill/>
                        </a:lnL>
                        <a:lnR>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657341015"/>
                      </a:ext>
                    </a:extLst>
                  </a:tr>
                  <a:tr h="688521">
                    <a:tc>
                      <a:txBody>
                        <a:bodyPr/>
                        <a:lstStyle/>
                        <a:p>
                          <a:endParaRPr lang="en-US"/>
                        </a:p>
                      </a:txBody>
                      <a:tcPr>
                        <a:lnL>
                          <a:noFill/>
                        </a:lnL>
                        <a:lnR>
                          <a:noFill/>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blipFill>
                          <a:blip r:embed="rId4"/>
                          <a:stretch>
                            <a:fillRect t="-390741" r="-89048" b="1852"/>
                          </a:stretch>
                        </a:blipFill>
                      </a:tcPr>
                    </a:tc>
                    <a:tc>
                      <a:txBody>
                        <a:bodyPr/>
                        <a:lstStyle/>
                        <a:p>
                          <a:endParaRPr lang="en-US" sz="1400" b="0" dirty="0"/>
                        </a:p>
                      </a:txBody>
                      <a:tcPr>
                        <a:lnL>
                          <a:noFill/>
                        </a:lnL>
                        <a:lnR>
                          <a:noFill/>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4056899866"/>
                      </a:ext>
                    </a:extLst>
                  </a:tr>
                </a:tbl>
              </a:graphicData>
            </a:graphic>
          </p:graphicFrame>
        </mc:Fallback>
      </mc:AlternateContent>
      <p:pic>
        <p:nvPicPr>
          <p:cNvPr id="14" name="Picture 13">
            <a:extLst>
              <a:ext uri="{FF2B5EF4-FFF2-40B4-BE49-F238E27FC236}">
                <a16:creationId xmlns:a16="http://schemas.microsoft.com/office/drawing/2014/main" id="{5AE67F6C-43B8-FF4C-B3C5-DB49598563AE}"/>
              </a:ext>
            </a:extLst>
          </p:cNvPr>
          <p:cNvPicPr>
            <a:picLocks noChangeAspect="1"/>
          </p:cNvPicPr>
          <p:nvPr/>
        </p:nvPicPr>
        <p:blipFill>
          <a:blip r:embed="rId5"/>
          <a:stretch>
            <a:fillRect/>
          </a:stretch>
        </p:blipFill>
        <p:spPr>
          <a:xfrm>
            <a:off x="3048985" y="849949"/>
            <a:ext cx="2025621" cy="874215"/>
          </a:xfrm>
          <a:prstGeom prst="rect">
            <a:avLst/>
          </a:prstGeom>
        </p:spPr>
      </p:pic>
      <p:pic>
        <p:nvPicPr>
          <p:cNvPr id="15" name="Picture 14">
            <a:extLst>
              <a:ext uri="{FF2B5EF4-FFF2-40B4-BE49-F238E27FC236}">
                <a16:creationId xmlns:a16="http://schemas.microsoft.com/office/drawing/2014/main" id="{975D2703-EE7E-0546-8C05-E2DC6FB8EE5A}"/>
              </a:ext>
            </a:extLst>
          </p:cNvPr>
          <p:cNvPicPr>
            <a:picLocks noChangeAspect="1"/>
          </p:cNvPicPr>
          <p:nvPr/>
        </p:nvPicPr>
        <p:blipFill>
          <a:blip r:embed="rId6"/>
          <a:stretch>
            <a:fillRect/>
          </a:stretch>
        </p:blipFill>
        <p:spPr>
          <a:xfrm>
            <a:off x="3142028" y="1812253"/>
            <a:ext cx="2305203" cy="521176"/>
          </a:xfrm>
          <a:prstGeom prst="rect">
            <a:avLst/>
          </a:prstGeom>
        </p:spPr>
      </p:pic>
      <p:pic>
        <p:nvPicPr>
          <p:cNvPr id="16" name="Picture 15">
            <a:extLst>
              <a:ext uri="{FF2B5EF4-FFF2-40B4-BE49-F238E27FC236}">
                <a16:creationId xmlns:a16="http://schemas.microsoft.com/office/drawing/2014/main" id="{E6676DB6-3EFF-2849-9F69-72941E03D685}"/>
              </a:ext>
            </a:extLst>
          </p:cNvPr>
          <p:cNvPicPr>
            <a:picLocks noChangeAspect="1"/>
          </p:cNvPicPr>
          <p:nvPr/>
        </p:nvPicPr>
        <p:blipFill>
          <a:blip r:embed="rId7"/>
          <a:stretch>
            <a:fillRect/>
          </a:stretch>
        </p:blipFill>
        <p:spPr>
          <a:xfrm>
            <a:off x="2714011" y="2501835"/>
            <a:ext cx="2360595" cy="533699"/>
          </a:xfrm>
          <a:prstGeom prst="rect">
            <a:avLst/>
          </a:prstGeom>
        </p:spPr>
      </p:pic>
      <p:pic>
        <p:nvPicPr>
          <p:cNvPr id="17" name="Picture 16">
            <a:extLst>
              <a:ext uri="{FF2B5EF4-FFF2-40B4-BE49-F238E27FC236}">
                <a16:creationId xmlns:a16="http://schemas.microsoft.com/office/drawing/2014/main" id="{81483921-E6C8-3648-B47E-26F6C8621DBA}"/>
              </a:ext>
            </a:extLst>
          </p:cNvPr>
          <p:cNvPicPr>
            <a:picLocks noChangeAspect="1"/>
          </p:cNvPicPr>
          <p:nvPr/>
        </p:nvPicPr>
        <p:blipFill>
          <a:blip r:embed="rId8"/>
          <a:stretch>
            <a:fillRect/>
          </a:stretch>
        </p:blipFill>
        <p:spPr>
          <a:xfrm>
            <a:off x="2743195" y="3128896"/>
            <a:ext cx="2306407" cy="521448"/>
          </a:xfrm>
          <a:prstGeom prst="rect">
            <a:avLst/>
          </a:prstGeom>
        </p:spPr>
      </p:pic>
      <p:pic>
        <p:nvPicPr>
          <p:cNvPr id="18" name="Picture 17">
            <a:extLst>
              <a:ext uri="{FF2B5EF4-FFF2-40B4-BE49-F238E27FC236}">
                <a16:creationId xmlns:a16="http://schemas.microsoft.com/office/drawing/2014/main" id="{73A11176-E2FB-6146-99EC-90FAE6A0F47F}"/>
              </a:ext>
            </a:extLst>
          </p:cNvPr>
          <p:cNvPicPr>
            <a:picLocks noChangeAspect="1"/>
          </p:cNvPicPr>
          <p:nvPr/>
        </p:nvPicPr>
        <p:blipFill>
          <a:blip r:embed="rId9"/>
          <a:stretch>
            <a:fillRect/>
          </a:stretch>
        </p:blipFill>
        <p:spPr>
          <a:xfrm>
            <a:off x="2768199" y="3784188"/>
            <a:ext cx="2306407" cy="521449"/>
          </a:xfrm>
          <a:prstGeom prst="rect">
            <a:avLst/>
          </a:prstGeom>
        </p:spPr>
      </p:pic>
    </p:spTree>
    <p:extLst>
      <p:ext uri="{BB962C8B-B14F-4D97-AF65-F5344CB8AC3E}">
        <p14:creationId xmlns:p14="http://schemas.microsoft.com/office/powerpoint/2010/main" val="173454250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a:extLst>
              <a:ext uri="{FF2B5EF4-FFF2-40B4-BE49-F238E27FC236}">
                <a16:creationId xmlns:a16="http://schemas.microsoft.com/office/drawing/2014/main" id="{50708BB9-0E7C-334B-B4D0-D87C8BC0DCD5}"/>
              </a:ext>
            </a:extLst>
          </p:cNvPr>
          <p:cNvSpPr>
            <a:spLocks noGrp="1"/>
          </p:cNvSpPr>
          <p:nvPr>
            <p:ph type="ftr" sz="quarter" idx="3"/>
          </p:nvPr>
        </p:nvSpPr>
        <p:spPr>
          <a:xfrm>
            <a:off x="3195758" y="4958378"/>
            <a:ext cx="5557228" cy="287020"/>
          </a:xfrm>
        </p:spPr>
        <p:txBody>
          <a:bodyPr/>
          <a:lstStyle/>
          <a:p>
            <a:r>
              <a:rPr lang="en-US" dirty="0"/>
              <a:t>G. Melki et al. “Multi-target support vector regression via correlation regressor chains”. Information Sciences, vol. 415, pp. 53–69, 2017.</a:t>
            </a:r>
          </a:p>
          <a:p>
            <a:endParaRPr lang="en-US" dirty="0"/>
          </a:p>
        </p:txBody>
      </p:sp>
      <p:sp>
        <p:nvSpPr>
          <p:cNvPr id="5" name="Slide Number Placeholder 4">
            <a:extLst>
              <a:ext uri="{FF2B5EF4-FFF2-40B4-BE49-F238E27FC236}">
                <a16:creationId xmlns:a16="http://schemas.microsoft.com/office/drawing/2014/main" id="{7C786A32-45DB-6546-8CC9-CF2B03409F1A}"/>
              </a:ext>
            </a:extLst>
          </p:cNvPr>
          <p:cNvSpPr>
            <a:spLocks noGrp="1"/>
          </p:cNvSpPr>
          <p:nvPr>
            <p:ph type="sldNum" sz="quarter" idx="4"/>
          </p:nvPr>
        </p:nvSpPr>
        <p:spPr/>
        <p:txBody>
          <a:bodyPr/>
          <a:lstStyle/>
          <a:p>
            <a:fld id="{51F1AC64-B052-AA44-9FFA-523D4080C13E}" type="slidenum">
              <a:rPr lang="en-US" smtClean="0"/>
              <a:pPr/>
              <a:t>15</a:t>
            </a:fld>
            <a:endParaRPr lang="en-US" dirty="0"/>
          </a:p>
        </p:txBody>
      </p:sp>
      <p:sp>
        <p:nvSpPr>
          <p:cNvPr id="7" name="Rectangle 6">
            <a:extLst>
              <a:ext uri="{FF2B5EF4-FFF2-40B4-BE49-F238E27FC236}">
                <a16:creationId xmlns:a16="http://schemas.microsoft.com/office/drawing/2014/main" id="{98AFBE92-0EE0-D24C-87F4-8ADA4F53AB41}"/>
              </a:ext>
            </a:extLst>
          </p:cNvPr>
          <p:cNvSpPr/>
          <p:nvPr/>
        </p:nvSpPr>
        <p:spPr>
          <a:xfrm>
            <a:off x="702636" y="833378"/>
            <a:ext cx="914400" cy="223104"/>
          </a:xfrm>
          <a:prstGeom prst="rect">
            <a:avLst/>
          </a:prstGeom>
          <a:ln>
            <a:no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solidFill>
                <a:schemeClr val="bg1"/>
              </a:solidFill>
            </a:endParaRPr>
          </a:p>
        </p:txBody>
      </p:sp>
      <p:pic>
        <p:nvPicPr>
          <p:cNvPr id="8" name="Picture 7">
            <a:extLst>
              <a:ext uri="{FF2B5EF4-FFF2-40B4-BE49-F238E27FC236}">
                <a16:creationId xmlns:a16="http://schemas.microsoft.com/office/drawing/2014/main" id="{765D6FC8-E100-6B44-9295-FCC4F4310CB0}"/>
              </a:ext>
            </a:extLst>
          </p:cNvPr>
          <p:cNvPicPr>
            <a:picLocks noChangeAspect="1"/>
          </p:cNvPicPr>
          <p:nvPr/>
        </p:nvPicPr>
        <p:blipFill>
          <a:blip r:embed="rId3"/>
          <a:stretch>
            <a:fillRect/>
          </a:stretch>
        </p:blipFill>
        <p:spPr>
          <a:xfrm>
            <a:off x="6624271" y="0"/>
            <a:ext cx="1384299" cy="5746939"/>
          </a:xfrm>
          <a:prstGeom prst="rect">
            <a:avLst/>
          </a:prstGeom>
        </p:spPr>
      </p:pic>
      <p:sp>
        <p:nvSpPr>
          <p:cNvPr id="9" name="Title 1">
            <a:extLst>
              <a:ext uri="{FF2B5EF4-FFF2-40B4-BE49-F238E27FC236}">
                <a16:creationId xmlns:a16="http://schemas.microsoft.com/office/drawing/2014/main" id="{A85C20D2-0F9D-3547-AE5D-7FABD049B1A2}"/>
              </a:ext>
            </a:extLst>
          </p:cNvPr>
          <p:cNvSpPr txBox="1">
            <a:spLocks/>
          </p:cNvSpPr>
          <p:nvPr/>
        </p:nvSpPr>
        <p:spPr>
          <a:xfrm>
            <a:off x="628651" y="189560"/>
            <a:ext cx="7886700" cy="643818"/>
          </a:xfrm>
          <a:prstGeom prst="rect">
            <a:avLst/>
          </a:prstGeom>
        </p:spPr>
        <p:txBody>
          <a:bodyPr/>
          <a:lstStyle>
            <a:lvl1pPr algn="l" defTabSz="914354" rtl="0" eaLnBrk="1" latinLnBrk="0" hangingPunct="1">
              <a:lnSpc>
                <a:spcPct val="90000"/>
              </a:lnSpc>
              <a:spcBef>
                <a:spcPct val="0"/>
              </a:spcBef>
              <a:buNone/>
              <a:defRPr sz="3200" kern="1200">
                <a:solidFill>
                  <a:srgbClr val="FFBA00"/>
                </a:solidFill>
                <a:latin typeface="Arial" panose="020B0604020202020204" pitchFamily="34" charset="0"/>
                <a:ea typeface="+mj-ea"/>
                <a:cs typeface="Arial" panose="020B0604020202020204" pitchFamily="34" charset="0"/>
              </a:defRPr>
            </a:lvl1pPr>
          </a:lstStyle>
          <a:p>
            <a:r>
              <a:rPr lang="en-US" dirty="0"/>
              <a:t>Results</a:t>
            </a:r>
          </a:p>
        </p:txBody>
      </p:sp>
      <p:pic>
        <p:nvPicPr>
          <p:cNvPr id="11" name="Picture 10">
            <a:extLst>
              <a:ext uri="{FF2B5EF4-FFF2-40B4-BE49-F238E27FC236}">
                <a16:creationId xmlns:a16="http://schemas.microsoft.com/office/drawing/2014/main" id="{92EF63BF-C242-AA43-9182-081662DDD13F}"/>
              </a:ext>
            </a:extLst>
          </p:cNvPr>
          <p:cNvPicPr>
            <a:picLocks noChangeAspect="1"/>
          </p:cNvPicPr>
          <p:nvPr/>
        </p:nvPicPr>
        <p:blipFill>
          <a:blip r:embed="rId4"/>
          <a:stretch>
            <a:fillRect/>
          </a:stretch>
        </p:blipFill>
        <p:spPr>
          <a:xfrm>
            <a:off x="1106052" y="833378"/>
            <a:ext cx="5440680" cy="4038933"/>
          </a:xfrm>
          <a:prstGeom prst="rect">
            <a:avLst/>
          </a:prstGeom>
        </p:spPr>
      </p:pic>
    </p:spTree>
    <p:extLst>
      <p:ext uri="{BB962C8B-B14F-4D97-AF65-F5344CB8AC3E}">
        <p14:creationId xmlns:p14="http://schemas.microsoft.com/office/powerpoint/2010/main" val="283752681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a:extLst>
              <a:ext uri="{FF2B5EF4-FFF2-40B4-BE49-F238E27FC236}">
                <a16:creationId xmlns:a16="http://schemas.microsoft.com/office/drawing/2014/main" id="{50708BB9-0E7C-334B-B4D0-D87C8BC0DCD5}"/>
              </a:ext>
            </a:extLst>
          </p:cNvPr>
          <p:cNvSpPr>
            <a:spLocks noGrp="1"/>
          </p:cNvSpPr>
          <p:nvPr>
            <p:ph type="ftr" sz="quarter" idx="3"/>
          </p:nvPr>
        </p:nvSpPr>
        <p:spPr>
          <a:xfrm>
            <a:off x="3195758" y="4958378"/>
            <a:ext cx="5557228" cy="287020"/>
          </a:xfrm>
        </p:spPr>
        <p:txBody>
          <a:bodyPr/>
          <a:lstStyle/>
          <a:p>
            <a:r>
              <a:rPr lang="en-US" dirty="0"/>
              <a:t>G. Melki et al. “Multi-target support vector regression via correlation regressor chains”. Information Sciences, vol. 415, pp. 53–69, 2017.</a:t>
            </a:r>
          </a:p>
          <a:p>
            <a:endParaRPr lang="en-US" dirty="0"/>
          </a:p>
        </p:txBody>
      </p:sp>
      <p:sp>
        <p:nvSpPr>
          <p:cNvPr id="5" name="Slide Number Placeholder 4">
            <a:extLst>
              <a:ext uri="{FF2B5EF4-FFF2-40B4-BE49-F238E27FC236}">
                <a16:creationId xmlns:a16="http://schemas.microsoft.com/office/drawing/2014/main" id="{7C786A32-45DB-6546-8CC9-CF2B03409F1A}"/>
              </a:ext>
            </a:extLst>
          </p:cNvPr>
          <p:cNvSpPr>
            <a:spLocks noGrp="1"/>
          </p:cNvSpPr>
          <p:nvPr>
            <p:ph type="sldNum" sz="quarter" idx="4"/>
          </p:nvPr>
        </p:nvSpPr>
        <p:spPr/>
        <p:txBody>
          <a:bodyPr/>
          <a:lstStyle/>
          <a:p>
            <a:fld id="{51F1AC64-B052-AA44-9FFA-523D4080C13E}" type="slidenum">
              <a:rPr lang="en-US" smtClean="0"/>
              <a:pPr/>
              <a:t>16</a:t>
            </a:fld>
            <a:endParaRPr lang="en-US" dirty="0"/>
          </a:p>
        </p:txBody>
      </p:sp>
      <p:sp>
        <p:nvSpPr>
          <p:cNvPr id="7" name="Rectangle 6">
            <a:extLst>
              <a:ext uri="{FF2B5EF4-FFF2-40B4-BE49-F238E27FC236}">
                <a16:creationId xmlns:a16="http://schemas.microsoft.com/office/drawing/2014/main" id="{98AFBE92-0EE0-D24C-87F4-8ADA4F53AB41}"/>
              </a:ext>
            </a:extLst>
          </p:cNvPr>
          <p:cNvSpPr/>
          <p:nvPr/>
        </p:nvSpPr>
        <p:spPr>
          <a:xfrm>
            <a:off x="1272790" y="853124"/>
            <a:ext cx="914400" cy="223104"/>
          </a:xfrm>
          <a:prstGeom prst="rect">
            <a:avLst/>
          </a:prstGeom>
          <a:ln>
            <a:no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solidFill>
                <a:schemeClr val="bg1"/>
              </a:solidFill>
            </a:endParaRPr>
          </a:p>
        </p:txBody>
      </p:sp>
      <p:sp>
        <p:nvSpPr>
          <p:cNvPr id="9" name="Title 1">
            <a:extLst>
              <a:ext uri="{FF2B5EF4-FFF2-40B4-BE49-F238E27FC236}">
                <a16:creationId xmlns:a16="http://schemas.microsoft.com/office/drawing/2014/main" id="{A85C20D2-0F9D-3547-AE5D-7FABD049B1A2}"/>
              </a:ext>
            </a:extLst>
          </p:cNvPr>
          <p:cNvSpPr txBox="1">
            <a:spLocks/>
          </p:cNvSpPr>
          <p:nvPr/>
        </p:nvSpPr>
        <p:spPr>
          <a:xfrm>
            <a:off x="628651" y="189560"/>
            <a:ext cx="7886700" cy="643818"/>
          </a:xfrm>
          <a:prstGeom prst="rect">
            <a:avLst/>
          </a:prstGeom>
        </p:spPr>
        <p:txBody>
          <a:bodyPr/>
          <a:lstStyle>
            <a:lvl1pPr algn="l" defTabSz="914354" rtl="0" eaLnBrk="1" latinLnBrk="0" hangingPunct="1">
              <a:lnSpc>
                <a:spcPct val="90000"/>
              </a:lnSpc>
              <a:spcBef>
                <a:spcPct val="0"/>
              </a:spcBef>
              <a:buNone/>
              <a:defRPr sz="3200" kern="1200">
                <a:solidFill>
                  <a:srgbClr val="FFBA00"/>
                </a:solidFill>
                <a:latin typeface="Arial" panose="020B0604020202020204" pitchFamily="34" charset="0"/>
                <a:ea typeface="+mj-ea"/>
                <a:cs typeface="Arial" panose="020B0604020202020204" pitchFamily="34" charset="0"/>
              </a:defRPr>
            </a:lvl1pPr>
          </a:lstStyle>
          <a:p>
            <a:r>
              <a:rPr lang="en-US" dirty="0"/>
              <a:t>Results</a:t>
            </a:r>
          </a:p>
        </p:txBody>
      </p:sp>
      <p:pic>
        <p:nvPicPr>
          <p:cNvPr id="12" name="Picture 11">
            <a:extLst>
              <a:ext uri="{FF2B5EF4-FFF2-40B4-BE49-F238E27FC236}">
                <a16:creationId xmlns:a16="http://schemas.microsoft.com/office/drawing/2014/main" id="{F347DD39-1FE7-C445-B435-14F5F6DA5A84}"/>
              </a:ext>
            </a:extLst>
          </p:cNvPr>
          <p:cNvPicPr>
            <a:picLocks noChangeAspect="1"/>
          </p:cNvPicPr>
          <p:nvPr/>
        </p:nvPicPr>
        <p:blipFill>
          <a:blip r:embed="rId3"/>
          <a:stretch>
            <a:fillRect/>
          </a:stretch>
        </p:blipFill>
        <p:spPr>
          <a:xfrm>
            <a:off x="6916755" y="750354"/>
            <a:ext cx="1014396" cy="4211282"/>
          </a:xfrm>
          <a:prstGeom prst="rect">
            <a:avLst/>
          </a:prstGeom>
        </p:spPr>
      </p:pic>
      <p:pic>
        <p:nvPicPr>
          <p:cNvPr id="23" name="Picture 22">
            <a:extLst>
              <a:ext uri="{FF2B5EF4-FFF2-40B4-BE49-F238E27FC236}">
                <a16:creationId xmlns:a16="http://schemas.microsoft.com/office/drawing/2014/main" id="{F6AE5CEB-F250-904A-97DD-D8744E382B70}"/>
              </a:ext>
            </a:extLst>
          </p:cNvPr>
          <p:cNvPicPr>
            <a:picLocks noChangeAspect="1"/>
          </p:cNvPicPr>
          <p:nvPr/>
        </p:nvPicPr>
        <p:blipFill>
          <a:blip r:embed="rId4"/>
          <a:stretch>
            <a:fillRect/>
          </a:stretch>
        </p:blipFill>
        <p:spPr>
          <a:xfrm>
            <a:off x="1145872" y="833378"/>
            <a:ext cx="5467794" cy="4035184"/>
          </a:xfrm>
          <a:prstGeom prst="rect">
            <a:avLst/>
          </a:prstGeom>
        </p:spPr>
      </p:pic>
    </p:spTree>
    <p:extLst>
      <p:ext uri="{BB962C8B-B14F-4D97-AF65-F5344CB8AC3E}">
        <p14:creationId xmlns:p14="http://schemas.microsoft.com/office/powerpoint/2010/main" val="239467023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a:extLst>
              <a:ext uri="{FF2B5EF4-FFF2-40B4-BE49-F238E27FC236}">
                <a16:creationId xmlns:a16="http://schemas.microsoft.com/office/drawing/2014/main" id="{50708BB9-0E7C-334B-B4D0-D87C8BC0DCD5}"/>
              </a:ext>
            </a:extLst>
          </p:cNvPr>
          <p:cNvSpPr>
            <a:spLocks noGrp="1"/>
          </p:cNvSpPr>
          <p:nvPr>
            <p:ph type="ftr" sz="quarter" idx="3"/>
          </p:nvPr>
        </p:nvSpPr>
        <p:spPr>
          <a:xfrm>
            <a:off x="3195758" y="4958378"/>
            <a:ext cx="5557228" cy="287020"/>
          </a:xfrm>
        </p:spPr>
        <p:txBody>
          <a:bodyPr/>
          <a:lstStyle/>
          <a:p>
            <a:r>
              <a:rPr lang="en-US" dirty="0"/>
              <a:t>G. Melki et al. “Multi-target support vector regression via correlation regressor chains”. Information Sciences, vol. 415, pp. 53–69, 2017.</a:t>
            </a:r>
          </a:p>
          <a:p>
            <a:endParaRPr lang="en-US" dirty="0"/>
          </a:p>
        </p:txBody>
      </p:sp>
      <p:sp>
        <p:nvSpPr>
          <p:cNvPr id="5" name="Slide Number Placeholder 4">
            <a:extLst>
              <a:ext uri="{FF2B5EF4-FFF2-40B4-BE49-F238E27FC236}">
                <a16:creationId xmlns:a16="http://schemas.microsoft.com/office/drawing/2014/main" id="{7C786A32-45DB-6546-8CC9-CF2B03409F1A}"/>
              </a:ext>
            </a:extLst>
          </p:cNvPr>
          <p:cNvSpPr>
            <a:spLocks noGrp="1"/>
          </p:cNvSpPr>
          <p:nvPr>
            <p:ph type="sldNum" sz="quarter" idx="4"/>
          </p:nvPr>
        </p:nvSpPr>
        <p:spPr/>
        <p:txBody>
          <a:bodyPr/>
          <a:lstStyle/>
          <a:p>
            <a:fld id="{51F1AC64-B052-AA44-9FFA-523D4080C13E}" type="slidenum">
              <a:rPr lang="en-US" smtClean="0"/>
              <a:pPr/>
              <a:t>17</a:t>
            </a:fld>
            <a:endParaRPr lang="en-US" dirty="0"/>
          </a:p>
        </p:txBody>
      </p:sp>
      <p:sp>
        <p:nvSpPr>
          <p:cNvPr id="7" name="Rectangle 6">
            <a:extLst>
              <a:ext uri="{FF2B5EF4-FFF2-40B4-BE49-F238E27FC236}">
                <a16:creationId xmlns:a16="http://schemas.microsoft.com/office/drawing/2014/main" id="{98AFBE92-0EE0-D24C-87F4-8ADA4F53AB41}"/>
              </a:ext>
            </a:extLst>
          </p:cNvPr>
          <p:cNvSpPr/>
          <p:nvPr/>
        </p:nvSpPr>
        <p:spPr>
          <a:xfrm>
            <a:off x="1272790" y="853124"/>
            <a:ext cx="914400" cy="223104"/>
          </a:xfrm>
          <a:prstGeom prst="rect">
            <a:avLst/>
          </a:prstGeom>
          <a:ln>
            <a:no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solidFill>
                <a:schemeClr val="bg1"/>
              </a:solidFill>
            </a:endParaRPr>
          </a:p>
        </p:txBody>
      </p:sp>
      <p:sp>
        <p:nvSpPr>
          <p:cNvPr id="9" name="Title 1">
            <a:extLst>
              <a:ext uri="{FF2B5EF4-FFF2-40B4-BE49-F238E27FC236}">
                <a16:creationId xmlns:a16="http://schemas.microsoft.com/office/drawing/2014/main" id="{A85C20D2-0F9D-3547-AE5D-7FABD049B1A2}"/>
              </a:ext>
            </a:extLst>
          </p:cNvPr>
          <p:cNvSpPr txBox="1">
            <a:spLocks/>
          </p:cNvSpPr>
          <p:nvPr/>
        </p:nvSpPr>
        <p:spPr>
          <a:xfrm>
            <a:off x="628651" y="189560"/>
            <a:ext cx="7886700" cy="643818"/>
          </a:xfrm>
          <a:prstGeom prst="rect">
            <a:avLst/>
          </a:prstGeom>
        </p:spPr>
        <p:txBody>
          <a:bodyPr/>
          <a:lstStyle>
            <a:lvl1pPr algn="l" defTabSz="914354" rtl="0" eaLnBrk="1" latinLnBrk="0" hangingPunct="1">
              <a:lnSpc>
                <a:spcPct val="90000"/>
              </a:lnSpc>
              <a:spcBef>
                <a:spcPct val="0"/>
              </a:spcBef>
              <a:buNone/>
              <a:defRPr sz="3200" kern="1200">
                <a:solidFill>
                  <a:srgbClr val="FFBA00"/>
                </a:solidFill>
                <a:latin typeface="Arial" panose="020B0604020202020204" pitchFamily="34" charset="0"/>
                <a:ea typeface="+mj-ea"/>
                <a:cs typeface="Arial" panose="020B0604020202020204" pitchFamily="34" charset="0"/>
              </a:defRPr>
            </a:lvl1pPr>
          </a:lstStyle>
          <a:p>
            <a:r>
              <a:rPr lang="en-US" dirty="0"/>
              <a:t>Multi-Target Regression Conclusions</a:t>
            </a:r>
          </a:p>
        </p:txBody>
      </p:sp>
      <p:sp>
        <p:nvSpPr>
          <p:cNvPr id="11" name="Content Placeholder 2">
            <a:extLst>
              <a:ext uri="{FF2B5EF4-FFF2-40B4-BE49-F238E27FC236}">
                <a16:creationId xmlns:a16="http://schemas.microsoft.com/office/drawing/2014/main" id="{DA82A071-C644-8A4B-BAC2-DB82C8297BDD}"/>
              </a:ext>
            </a:extLst>
          </p:cNvPr>
          <p:cNvSpPr>
            <a:spLocks noGrp="1"/>
          </p:cNvSpPr>
          <p:nvPr>
            <p:ph idx="1"/>
          </p:nvPr>
        </p:nvSpPr>
        <p:spPr>
          <a:xfrm>
            <a:off x="628651" y="925975"/>
            <a:ext cx="7886700" cy="3706350"/>
          </a:xfrm>
        </p:spPr>
        <p:txBody>
          <a:bodyPr/>
          <a:lstStyle/>
          <a:p>
            <a:r>
              <a:rPr lang="en-US" sz="1800" dirty="0"/>
              <a:t>Results show the superior performance of using the SVR method as a </a:t>
            </a:r>
            <a:r>
              <a:rPr lang="en-US" sz="1800" b="1" dirty="0"/>
              <a:t>base-line model</a:t>
            </a:r>
            <a:r>
              <a:rPr lang="en-US" sz="1800" dirty="0"/>
              <a:t>, rather than regression trees as used in MORF. </a:t>
            </a:r>
          </a:p>
          <a:p>
            <a:r>
              <a:rPr lang="en-US" sz="1800" dirty="0"/>
              <a:t>SVRRC’s results highlighted the importance </a:t>
            </a:r>
            <a:r>
              <a:rPr lang="en-US" sz="1800" b="1" dirty="0"/>
              <a:t>exploiting relationships </a:t>
            </a:r>
            <a:r>
              <a:rPr lang="en-US" sz="1800" dirty="0"/>
              <a:t>among the target variables during training. </a:t>
            </a:r>
          </a:p>
          <a:p>
            <a:r>
              <a:rPr lang="en-US" sz="1800" dirty="0"/>
              <a:t>The results show the superiority of using the SVRCC method:</a:t>
            </a:r>
          </a:p>
          <a:p>
            <a:pPr lvl="1"/>
            <a:r>
              <a:rPr lang="en-US" sz="1600" dirty="0"/>
              <a:t>Ranked the best in all quality metrics and second best in terms of run time. </a:t>
            </a:r>
          </a:p>
          <a:p>
            <a:pPr lvl="1"/>
            <a:r>
              <a:rPr lang="en-US" sz="1600" dirty="0"/>
              <a:t>SVRCC performed better than the two other contributions proposed</a:t>
            </a:r>
          </a:p>
          <a:p>
            <a:pPr lvl="1"/>
            <a:r>
              <a:rPr lang="en-US" sz="1600" dirty="0"/>
              <a:t>This shows that the targets’ </a:t>
            </a:r>
            <a:r>
              <a:rPr lang="en-US" sz="1600" b="1" dirty="0"/>
              <a:t>maximum correlation does positively contribute toward model training</a:t>
            </a:r>
          </a:p>
          <a:p>
            <a:r>
              <a:rPr lang="en-US" sz="1800" dirty="0"/>
              <a:t>Significant differences exist between the proposed algorithms against the methods compared. </a:t>
            </a:r>
          </a:p>
        </p:txBody>
      </p:sp>
    </p:spTree>
    <p:extLst>
      <p:ext uri="{BB962C8B-B14F-4D97-AF65-F5344CB8AC3E}">
        <p14:creationId xmlns:p14="http://schemas.microsoft.com/office/powerpoint/2010/main" val="146447985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A216D0-2943-CF46-8799-53340E80757C}"/>
              </a:ext>
            </a:extLst>
          </p:cNvPr>
          <p:cNvSpPr>
            <a:spLocks noGrp="1"/>
          </p:cNvSpPr>
          <p:nvPr>
            <p:ph type="ctrTitle"/>
          </p:nvPr>
        </p:nvSpPr>
        <p:spPr/>
        <p:txBody>
          <a:bodyPr/>
          <a:lstStyle/>
          <a:p>
            <a:r>
              <a:rPr lang="en-US" dirty="0"/>
              <a:t>Multi-Instance SVM using Bag Representatives</a:t>
            </a:r>
          </a:p>
        </p:txBody>
      </p:sp>
      <p:sp>
        <p:nvSpPr>
          <p:cNvPr id="3" name="Footer Placeholder 2">
            <a:extLst>
              <a:ext uri="{FF2B5EF4-FFF2-40B4-BE49-F238E27FC236}">
                <a16:creationId xmlns:a16="http://schemas.microsoft.com/office/drawing/2014/main" id="{848BEBCA-F34A-BB42-ABD3-D8F4AF87B879}"/>
              </a:ext>
            </a:extLst>
          </p:cNvPr>
          <p:cNvSpPr>
            <a:spLocks noGrp="1"/>
          </p:cNvSpPr>
          <p:nvPr>
            <p:ph type="ftr" sz="quarter" idx="3"/>
          </p:nvPr>
        </p:nvSpPr>
        <p:spPr>
          <a:xfrm>
            <a:off x="3065974" y="4897120"/>
            <a:ext cx="5732585" cy="347980"/>
          </a:xfrm>
        </p:spPr>
        <p:txBody>
          <a:bodyPr/>
          <a:lstStyle/>
          <a:p>
            <a:r>
              <a:rPr lang="en-US" dirty="0"/>
              <a:t>G. Melki et al. “MIRSVM: Multi-Instance Support Vector Machine with Bag Representatives”. Pattern Recognition, vol. 79, 228-241, 2018.</a:t>
            </a:r>
          </a:p>
          <a:p>
            <a:endParaRPr lang="en-US" sz="100" dirty="0"/>
          </a:p>
          <a:p>
            <a:endParaRPr lang="en-US" dirty="0"/>
          </a:p>
        </p:txBody>
      </p:sp>
    </p:spTree>
    <p:extLst>
      <p:ext uri="{BB962C8B-B14F-4D97-AF65-F5344CB8AC3E}">
        <p14:creationId xmlns:p14="http://schemas.microsoft.com/office/powerpoint/2010/main" val="142517786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E41186-3A1E-BC48-8ED6-D342EF980ABA}"/>
              </a:ext>
            </a:extLst>
          </p:cNvPr>
          <p:cNvSpPr>
            <a:spLocks noGrp="1"/>
          </p:cNvSpPr>
          <p:nvPr>
            <p:ph type="title"/>
          </p:nvPr>
        </p:nvSpPr>
        <p:spPr/>
        <p:txBody>
          <a:bodyPr/>
          <a:lstStyle/>
          <a:p>
            <a:r>
              <a:rPr lang="en-US" dirty="0"/>
              <a:t>Multi-Instance Learning</a:t>
            </a:r>
          </a:p>
        </p:txBody>
      </p:sp>
      <p:sp>
        <p:nvSpPr>
          <p:cNvPr id="5" name="Slide Number Placeholder 4">
            <a:extLst>
              <a:ext uri="{FF2B5EF4-FFF2-40B4-BE49-F238E27FC236}">
                <a16:creationId xmlns:a16="http://schemas.microsoft.com/office/drawing/2014/main" id="{175ED481-1DE5-5747-8DB2-AD98034F5341}"/>
              </a:ext>
            </a:extLst>
          </p:cNvPr>
          <p:cNvSpPr>
            <a:spLocks noGrp="1"/>
          </p:cNvSpPr>
          <p:nvPr>
            <p:ph type="sldNum" sz="quarter" idx="4"/>
          </p:nvPr>
        </p:nvSpPr>
        <p:spPr/>
        <p:txBody>
          <a:bodyPr/>
          <a:lstStyle/>
          <a:p>
            <a:fld id="{51F1AC64-B052-AA44-9FFA-523D4080C13E}" type="slidenum">
              <a:rPr lang="en-US" smtClean="0"/>
              <a:pPr/>
              <a:t>19</a:t>
            </a:fld>
            <a:endParaRPr lang="en-US" dirty="0"/>
          </a:p>
        </p:txBody>
      </p:sp>
      <p:sp>
        <p:nvSpPr>
          <p:cNvPr id="7" name="Footer Placeholder 3">
            <a:extLst>
              <a:ext uri="{FF2B5EF4-FFF2-40B4-BE49-F238E27FC236}">
                <a16:creationId xmlns:a16="http://schemas.microsoft.com/office/drawing/2014/main" id="{A2FA3544-6D01-9946-AF56-9ECE894216B8}"/>
              </a:ext>
            </a:extLst>
          </p:cNvPr>
          <p:cNvSpPr>
            <a:spLocks noGrp="1"/>
          </p:cNvSpPr>
          <p:nvPr>
            <p:ph type="ftr" sz="quarter" idx="3"/>
          </p:nvPr>
        </p:nvSpPr>
        <p:spPr>
          <a:xfrm>
            <a:off x="3195757" y="4958378"/>
            <a:ext cx="5664037" cy="287020"/>
          </a:xfrm>
        </p:spPr>
        <p:txBody>
          <a:bodyPr/>
          <a:lstStyle/>
          <a:p>
            <a:pPr lvl="0" defTabSz="914400">
              <a:defRPr/>
            </a:pPr>
            <a:r>
              <a:rPr lang="en-US" dirty="0"/>
              <a:t>G. Melki et al. “MIRSVM: Multi-Instance Support Vector Machine with Bag Representatives”. Pattern Recognition, vol. 79, 228-241, 2018.</a:t>
            </a:r>
            <a:endParaRPr lang="en-US" sz="500" dirty="0"/>
          </a:p>
          <a:p>
            <a:endParaRPr lang="en-US" dirty="0"/>
          </a:p>
        </p:txBody>
      </p:sp>
      <p:sp>
        <p:nvSpPr>
          <p:cNvPr id="11" name="Content Placeholder 2">
            <a:extLst>
              <a:ext uri="{FF2B5EF4-FFF2-40B4-BE49-F238E27FC236}">
                <a16:creationId xmlns:a16="http://schemas.microsoft.com/office/drawing/2014/main" id="{1CAE8E0C-B216-A543-98BA-830717366E31}"/>
              </a:ext>
            </a:extLst>
          </p:cNvPr>
          <p:cNvSpPr>
            <a:spLocks noGrp="1"/>
          </p:cNvSpPr>
          <p:nvPr>
            <p:ph idx="1"/>
          </p:nvPr>
        </p:nvSpPr>
        <p:spPr>
          <a:xfrm>
            <a:off x="628651" y="925975"/>
            <a:ext cx="7886700" cy="3706350"/>
          </a:xfrm>
        </p:spPr>
        <p:txBody>
          <a:bodyPr/>
          <a:lstStyle/>
          <a:p>
            <a:r>
              <a:rPr lang="en-US" dirty="0" err="1"/>
              <a:t>Dietterich</a:t>
            </a:r>
            <a:r>
              <a:rPr lang="en-US" dirty="0"/>
              <a:t> et. al. / Standard MI Assumption</a:t>
            </a:r>
            <a:r>
              <a:rPr lang="en-US" sz="2400" dirty="0"/>
              <a:t>: </a:t>
            </a:r>
          </a:p>
          <a:p>
            <a:pPr lvl="1"/>
            <a:r>
              <a:rPr lang="en-US" dirty="0"/>
              <a:t>A bag is labeled positive if and only if at least one of the instances in the bag is positive, and is labeled negative otherwise </a:t>
            </a:r>
          </a:p>
          <a:p>
            <a:endParaRPr lang="en-US" sz="2400" dirty="0"/>
          </a:p>
          <a:p>
            <a:endParaRPr lang="en-US" sz="2400" dirty="0"/>
          </a:p>
          <a:p>
            <a:endParaRPr lang="en-US" dirty="0"/>
          </a:p>
          <a:p>
            <a:r>
              <a:rPr lang="en-US" dirty="0"/>
              <a:t>Instance Level Paradigm</a:t>
            </a:r>
          </a:p>
          <a:p>
            <a:pPr lvl="1"/>
            <a:r>
              <a:rPr lang="en-US" i="1" dirty="0" err="1"/>
              <a:t>MIOptimalBall</a:t>
            </a:r>
            <a:r>
              <a:rPr lang="en-US" i="1" dirty="0"/>
              <a:t>, </a:t>
            </a:r>
            <a:r>
              <a:rPr lang="en-US" i="1" dirty="0" err="1"/>
              <a:t>MIBoost</a:t>
            </a:r>
            <a:r>
              <a:rPr lang="en-US" i="1" dirty="0"/>
              <a:t>, MISVM, MIDD, </a:t>
            </a:r>
            <a:r>
              <a:rPr lang="en-US" dirty="0"/>
              <a:t>and</a:t>
            </a:r>
            <a:r>
              <a:rPr lang="en-US" i="1" dirty="0"/>
              <a:t> </a:t>
            </a:r>
            <a:r>
              <a:rPr lang="en-US" i="1" dirty="0" err="1"/>
              <a:t>MIWrapper</a:t>
            </a:r>
            <a:r>
              <a:rPr lang="en-US" i="1" dirty="0"/>
              <a:t> </a:t>
            </a:r>
            <a:endParaRPr lang="en-US" dirty="0"/>
          </a:p>
          <a:p>
            <a:r>
              <a:rPr lang="en-US" dirty="0"/>
              <a:t>Bag Level Paradigm</a:t>
            </a:r>
          </a:p>
          <a:p>
            <a:pPr lvl="1"/>
            <a:r>
              <a:rPr lang="en-US" i="1" dirty="0"/>
              <a:t>MISMO, </a:t>
            </a:r>
            <a:r>
              <a:rPr lang="en-US" i="1" dirty="0" err="1"/>
              <a:t>SimpleMI</a:t>
            </a:r>
            <a:r>
              <a:rPr lang="en-US" i="1" dirty="0"/>
              <a:t>, </a:t>
            </a:r>
            <a:r>
              <a:rPr lang="en-US" i="1" dirty="0" err="1"/>
              <a:t>miGraph</a:t>
            </a:r>
            <a:r>
              <a:rPr lang="en-US" i="1" dirty="0"/>
              <a:t>, </a:t>
            </a:r>
            <a:r>
              <a:rPr lang="en-US" dirty="0"/>
              <a:t>and</a:t>
            </a:r>
            <a:r>
              <a:rPr lang="en-US" i="1" dirty="0"/>
              <a:t> TLC </a:t>
            </a:r>
          </a:p>
        </p:txBody>
      </p:sp>
      <p:pic>
        <p:nvPicPr>
          <p:cNvPr id="12" name="Picture 11">
            <a:extLst>
              <a:ext uri="{FF2B5EF4-FFF2-40B4-BE49-F238E27FC236}">
                <a16:creationId xmlns:a16="http://schemas.microsoft.com/office/drawing/2014/main" id="{38376BC7-F11B-D94C-A32E-E56B3F2E0838}"/>
              </a:ext>
            </a:extLst>
          </p:cNvPr>
          <p:cNvPicPr>
            <a:picLocks noChangeAspect="1"/>
          </p:cNvPicPr>
          <p:nvPr/>
        </p:nvPicPr>
        <p:blipFill>
          <a:blip r:embed="rId3"/>
          <a:stretch>
            <a:fillRect/>
          </a:stretch>
        </p:blipFill>
        <p:spPr>
          <a:xfrm>
            <a:off x="2981136" y="1998590"/>
            <a:ext cx="3026649" cy="1210659"/>
          </a:xfrm>
          <a:prstGeom prst="rect">
            <a:avLst/>
          </a:prstGeom>
        </p:spPr>
      </p:pic>
    </p:spTree>
    <p:extLst>
      <p:ext uri="{BB962C8B-B14F-4D97-AF65-F5344CB8AC3E}">
        <p14:creationId xmlns:p14="http://schemas.microsoft.com/office/powerpoint/2010/main" val="219180994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1C1414-EFE0-0146-B922-EAA286A956E6}"/>
              </a:ext>
            </a:extLst>
          </p:cNvPr>
          <p:cNvSpPr>
            <a:spLocks noGrp="1"/>
          </p:cNvSpPr>
          <p:nvPr>
            <p:ph type="title"/>
          </p:nvPr>
        </p:nvSpPr>
        <p:spPr/>
        <p:txBody>
          <a:bodyPr/>
          <a:lstStyle/>
          <a:p>
            <a:r>
              <a:rPr lang="en-US" dirty="0"/>
              <a:t>Motivation</a:t>
            </a:r>
          </a:p>
        </p:txBody>
      </p:sp>
      <p:sp>
        <p:nvSpPr>
          <p:cNvPr id="3" name="Content Placeholder 2">
            <a:extLst>
              <a:ext uri="{FF2B5EF4-FFF2-40B4-BE49-F238E27FC236}">
                <a16:creationId xmlns:a16="http://schemas.microsoft.com/office/drawing/2014/main" id="{FD04BC78-A390-DA4C-BE10-E8FAA904244B}"/>
              </a:ext>
            </a:extLst>
          </p:cNvPr>
          <p:cNvSpPr>
            <a:spLocks noGrp="1"/>
          </p:cNvSpPr>
          <p:nvPr>
            <p:ph idx="1"/>
          </p:nvPr>
        </p:nvSpPr>
        <p:spPr>
          <a:xfrm>
            <a:off x="628651" y="925975"/>
            <a:ext cx="7886700" cy="3706350"/>
          </a:xfrm>
        </p:spPr>
        <p:txBody>
          <a:bodyPr/>
          <a:lstStyle/>
          <a:p>
            <a:endParaRPr lang="en-US" dirty="0"/>
          </a:p>
        </p:txBody>
      </p:sp>
      <p:sp>
        <p:nvSpPr>
          <p:cNvPr id="7" name="Slide Number Placeholder 6">
            <a:extLst>
              <a:ext uri="{FF2B5EF4-FFF2-40B4-BE49-F238E27FC236}">
                <a16:creationId xmlns:a16="http://schemas.microsoft.com/office/drawing/2014/main" id="{C6BF7974-725A-6E46-91CB-F5FBFB9E8457}"/>
              </a:ext>
            </a:extLst>
          </p:cNvPr>
          <p:cNvSpPr>
            <a:spLocks noGrp="1"/>
          </p:cNvSpPr>
          <p:nvPr>
            <p:ph type="sldNum" sz="quarter" idx="4"/>
          </p:nvPr>
        </p:nvSpPr>
        <p:spPr>
          <a:xfrm>
            <a:off x="6985579" y="4868863"/>
            <a:ext cx="2057400" cy="274637"/>
          </a:xfrm>
        </p:spPr>
        <p:txBody>
          <a:bodyPr/>
          <a:lstStyle/>
          <a:p>
            <a:fld id="{51F1AC64-B052-AA44-9FFA-523D4080C13E}" type="slidenum">
              <a:rPr lang="en-US" smtClean="0"/>
              <a:pPr/>
              <a:t>2</a:t>
            </a:fld>
            <a:endParaRPr lang="en-US" dirty="0"/>
          </a:p>
        </p:txBody>
      </p:sp>
    </p:spTree>
    <p:extLst>
      <p:ext uri="{BB962C8B-B14F-4D97-AF65-F5344CB8AC3E}">
        <p14:creationId xmlns:p14="http://schemas.microsoft.com/office/powerpoint/2010/main" val="420836596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E41186-3A1E-BC48-8ED6-D342EF980ABA}"/>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7608440E-52AB-8544-A6B2-69F8D7BA2270}"/>
              </a:ext>
            </a:extLst>
          </p:cNvPr>
          <p:cNvSpPr>
            <a:spLocks noGrp="1"/>
          </p:cNvSpPr>
          <p:nvPr>
            <p:ph idx="1"/>
          </p:nvPr>
        </p:nvSpPr>
        <p:spPr/>
        <p:txBody>
          <a:bodyPr/>
          <a:lstStyle/>
          <a:p>
            <a:endParaRPr lang="en-US"/>
          </a:p>
        </p:txBody>
      </p:sp>
      <p:sp>
        <p:nvSpPr>
          <p:cNvPr id="5" name="Slide Number Placeholder 4">
            <a:extLst>
              <a:ext uri="{FF2B5EF4-FFF2-40B4-BE49-F238E27FC236}">
                <a16:creationId xmlns:a16="http://schemas.microsoft.com/office/drawing/2014/main" id="{175ED481-1DE5-5747-8DB2-AD98034F5341}"/>
              </a:ext>
            </a:extLst>
          </p:cNvPr>
          <p:cNvSpPr>
            <a:spLocks noGrp="1"/>
          </p:cNvSpPr>
          <p:nvPr>
            <p:ph type="sldNum" sz="quarter" idx="4"/>
          </p:nvPr>
        </p:nvSpPr>
        <p:spPr/>
        <p:txBody>
          <a:bodyPr/>
          <a:lstStyle/>
          <a:p>
            <a:fld id="{51F1AC64-B052-AA44-9FFA-523D4080C13E}" type="slidenum">
              <a:rPr lang="en-US" smtClean="0"/>
              <a:pPr/>
              <a:t>20</a:t>
            </a:fld>
            <a:endParaRPr lang="en-US" dirty="0"/>
          </a:p>
        </p:txBody>
      </p:sp>
      <p:sp>
        <p:nvSpPr>
          <p:cNvPr id="7" name="Footer Placeholder 3">
            <a:extLst>
              <a:ext uri="{FF2B5EF4-FFF2-40B4-BE49-F238E27FC236}">
                <a16:creationId xmlns:a16="http://schemas.microsoft.com/office/drawing/2014/main" id="{A2FA3544-6D01-9946-AF56-9ECE894216B8}"/>
              </a:ext>
            </a:extLst>
          </p:cNvPr>
          <p:cNvSpPr>
            <a:spLocks noGrp="1"/>
          </p:cNvSpPr>
          <p:nvPr>
            <p:ph type="ftr" sz="quarter" idx="3"/>
          </p:nvPr>
        </p:nvSpPr>
        <p:spPr>
          <a:xfrm>
            <a:off x="3195757" y="4958378"/>
            <a:ext cx="5664037" cy="287020"/>
          </a:xfrm>
        </p:spPr>
        <p:txBody>
          <a:bodyPr/>
          <a:lstStyle/>
          <a:p>
            <a:pPr lvl="0" defTabSz="914400">
              <a:defRPr/>
            </a:pPr>
            <a:r>
              <a:rPr lang="en-US" dirty="0"/>
              <a:t>G. Melki et al. “MIRSVM: Multi-Instance Support Vector Machine with Bag Representatives”. Pattern Recognition, vol. 79, 228-241, 2018.</a:t>
            </a:r>
            <a:endParaRPr lang="en-US" sz="500" dirty="0"/>
          </a:p>
          <a:p>
            <a:endParaRPr lang="en-US" dirty="0"/>
          </a:p>
        </p:txBody>
      </p:sp>
    </p:spTree>
    <p:extLst>
      <p:ext uri="{BB962C8B-B14F-4D97-AF65-F5344CB8AC3E}">
        <p14:creationId xmlns:p14="http://schemas.microsoft.com/office/powerpoint/2010/main" val="192115473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E41186-3A1E-BC48-8ED6-D342EF980ABA}"/>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7608440E-52AB-8544-A6B2-69F8D7BA2270}"/>
              </a:ext>
            </a:extLst>
          </p:cNvPr>
          <p:cNvSpPr>
            <a:spLocks noGrp="1"/>
          </p:cNvSpPr>
          <p:nvPr>
            <p:ph idx="1"/>
          </p:nvPr>
        </p:nvSpPr>
        <p:spPr/>
        <p:txBody>
          <a:bodyPr/>
          <a:lstStyle/>
          <a:p>
            <a:endParaRPr lang="en-US"/>
          </a:p>
        </p:txBody>
      </p:sp>
      <p:sp>
        <p:nvSpPr>
          <p:cNvPr id="5" name="Slide Number Placeholder 4">
            <a:extLst>
              <a:ext uri="{FF2B5EF4-FFF2-40B4-BE49-F238E27FC236}">
                <a16:creationId xmlns:a16="http://schemas.microsoft.com/office/drawing/2014/main" id="{175ED481-1DE5-5747-8DB2-AD98034F5341}"/>
              </a:ext>
            </a:extLst>
          </p:cNvPr>
          <p:cNvSpPr>
            <a:spLocks noGrp="1"/>
          </p:cNvSpPr>
          <p:nvPr>
            <p:ph type="sldNum" sz="quarter" idx="4"/>
          </p:nvPr>
        </p:nvSpPr>
        <p:spPr/>
        <p:txBody>
          <a:bodyPr/>
          <a:lstStyle/>
          <a:p>
            <a:fld id="{51F1AC64-B052-AA44-9FFA-523D4080C13E}" type="slidenum">
              <a:rPr lang="en-US" smtClean="0"/>
              <a:pPr/>
              <a:t>21</a:t>
            </a:fld>
            <a:endParaRPr lang="en-US" dirty="0"/>
          </a:p>
        </p:txBody>
      </p:sp>
      <p:sp>
        <p:nvSpPr>
          <p:cNvPr id="7" name="Footer Placeholder 3">
            <a:extLst>
              <a:ext uri="{FF2B5EF4-FFF2-40B4-BE49-F238E27FC236}">
                <a16:creationId xmlns:a16="http://schemas.microsoft.com/office/drawing/2014/main" id="{A2FA3544-6D01-9946-AF56-9ECE894216B8}"/>
              </a:ext>
            </a:extLst>
          </p:cNvPr>
          <p:cNvSpPr>
            <a:spLocks noGrp="1"/>
          </p:cNvSpPr>
          <p:nvPr>
            <p:ph type="ftr" sz="quarter" idx="3"/>
          </p:nvPr>
        </p:nvSpPr>
        <p:spPr>
          <a:xfrm>
            <a:off x="3195757" y="4958378"/>
            <a:ext cx="5664037" cy="287020"/>
          </a:xfrm>
        </p:spPr>
        <p:txBody>
          <a:bodyPr/>
          <a:lstStyle/>
          <a:p>
            <a:pPr lvl="0" defTabSz="914400">
              <a:defRPr/>
            </a:pPr>
            <a:r>
              <a:rPr lang="en-US" dirty="0"/>
              <a:t>G. Melki et al. “MIRSVM: Multi-Instance Support Vector Machine with Bag Representatives”. Pattern Recognition, vol. 79, 228-241, 2018.</a:t>
            </a:r>
            <a:endParaRPr lang="en-US" sz="500" dirty="0"/>
          </a:p>
          <a:p>
            <a:endParaRPr lang="en-US" dirty="0"/>
          </a:p>
        </p:txBody>
      </p:sp>
    </p:spTree>
    <p:extLst>
      <p:ext uri="{BB962C8B-B14F-4D97-AF65-F5344CB8AC3E}">
        <p14:creationId xmlns:p14="http://schemas.microsoft.com/office/powerpoint/2010/main" val="56511427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E41186-3A1E-BC48-8ED6-D342EF980ABA}"/>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7608440E-52AB-8544-A6B2-69F8D7BA2270}"/>
              </a:ext>
            </a:extLst>
          </p:cNvPr>
          <p:cNvSpPr>
            <a:spLocks noGrp="1"/>
          </p:cNvSpPr>
          <p:nvPr>
            <p:ph idx="1"/>
          </p:nvPr>
        </p:nvSpPr>
        <p:spPr/>
        <p:txBody>
          <a:bodyPr/>
          <a:lstStyle/>
          <a:p>
            <a:endParaRPr lang="en-US"/>
          </a:p>
        </p:txBody>
      </p:sp>
      <p:sp>
        <p:nvSpPr>
          <p:cNvPr id="5" name="Slide Number Placeholder 4">
            <a:extLst>
              <a:ext uri="{FF2B5EF4-FFF2-40B4-BE49-F238E27FC236}">
                <a16:creationId xmlns:a16="http://schemas.microsoft.com/office/drawing/2014/main" id="{175ED481-1DE5-5747-8DB2-AD98034F5341}"/>
              </a:ext>
            </a:extLst>
          </p:cNvPr>
          <p:cNvSpPr>
            <a:spLocks noGrp="1"/>
          </p:cNvSpPr>
          <p:nvPr>
            <p:ph type="sldNum" sz="quarter" idx="4"/>
          </p:nvPr>
        </p:nvSpPr>
        <p:spPr/>
        <p:txBody>
          <a:bodyPr/>
          <a:lstStyle/>
          <a:p>
            <a:fld id="{51F1AC64-B052-AA44-9FFA-523D4080C13E}" type="slidenum">
              <a:rPr lang="en-US" smtClean="0"/>
              <a:pPr/>
              <a:t>22</a:t>
            </a:fld>
            <a:endParaRPr lang="en-US" dirty="0"/>
          </a:p>
        </p:txBody>
      </p:sp>
      <p:sp>
        <p:nvSpPr>
          <p:cNvPr id="7" name="Footer Placeholder 3">
            <a:extLst>
              <a:ext uri="{FF2B5EF4-FFF2-40B4-BE49-F238E27FC236}">
                <a16:creationId xmlns:a16="http://schemas.microsoft.com/office/drawing/2014/main" id="{A2FA3544-6D01-9946-AF56-9ECE894216B8}"/>
              </a:ext>
            </a:extLst>
          </p:cNvPr>
          <p:cNvSpPr>
            <a:spLocks noGrp="1"/>
          </p:cNvSpPr>
          <p:nvPr>
            <p:ph type="ftr" sz="quarter" idx="3"/>
          </p:nvPr>
        </p:nvSpPr>
        <p:spPr>
          <a:xfrm>
            <a:off x="3195757" y="4958378"/>
            <a:ext cx="5664037" cy="287020"/>
          </a:xfrm>
        </p:spPr>
        <p:txBody>
          <a:bodyPr/>
          <a:lstStyle/>
          <a:p>
            <a:pPr lvl="0" defTabSz="914400">
              <a:defRPr/>
            </a:pPr>
            <a:r>
              <a:rPr lang="en-US" dirty="0"/>
              <a:t>G. Melki et al. “MIRSVM: Multi-Instance Support Vector Machine with Bag Representatives”. Pattern Recognition, vol. 79, 228-241, 2018.</a:t>
            </a:r>
            <a:endParaRPr lang="en-US" sz="500" dirty="0"/>
          </a:p>
          <a:p>
            <a:endParaRPr lang="en-US" dirty="0"/>
          </a:p>
        </p:txBody>
      </p:sp>
    </p:spTree>
    <p:extLst>
      <p:ext uri="{BB962C8B-B14F-4D97-AF65-F5344CB8AC3E}">
        <p14:creationId xmlns:p14="http://schemas.microsoft.com/office/powerpoint/2010/main" val="232062429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E41186-3A1E-BC48-8ED6-D342EF980ABA}"/>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7608440E-52AB-8544-A6B2-69F8D7BA2270}"/>
              </a:ext>
            </a:extLst>
          </p:cNvPr>
          <p:cNvSpPr>
            <a:spLocks noGrp="1"/>
          </p:cNvSpPr>
          <p:nvPr>
            <p:ph idx="1"/>
          </p:nvPr>
        </p:nvSpPr>
        <p:spPr/>
        <p:txBody>
          <a:bodyPr/>
          <a:lstStyle/>
          <a:p>
            <a:endParaRPr lang="en-US"/>
          </a:p>
        </p:txBody>
      </p:sp>
      <p:sp>
        <p:nvSpPr>
          <p:cNvPr id="5" name="Slide Number Placeholder 4">
            <a:extLst>
              <a:ext uri="{FF2B5EF4-FFF2-40B4-BE49-F238E27FC236}">
                <a16:creationId xmlns:a16="http://schemas.microsoft.com/office/drawing/2014/main" id="{175ED481-1DE5-5747-8DB2-AD98034F5341}"/>
              </a:ext>
            </a:extLst>
          </p:cNvPr>
          <p:cNvSpPr>
            <a:spLocks noGrp="1"/>
          </p:cNvSpPr>
          <p:nvPr>
            <p:ph type="sldNum" sz="quarter" idx="4"/>
          </p:nvPr>
        </p:nvSpPr>
        <p:spPr/>
        <p:txBody>
          <a:bodyPr/>
          <a:lstStyle/>
          <a:p>
            <a:fld id="{51F1AC64-B052-AA44-9FFA-523D4080C13E}" type="slidenum">
              <a:rPr lang="en-US" smtClean="0"/>
              <a:pPr/>
              <a:t>23</a:t>
            </a:fld>
            <a:endParaRPr lang="en-US" dirty="0"/>
          </a:p>
        </p:txBody>
      </p:sp>
      <p:sp>
        <p:nvSpPr>
          <p:cNvPr id="7" name="Footer Placeholder 3">
            <a:extLst>
              <a:ext uri="{FF2B5EF4-FFF2-40B4-BE49-F238E27FC236}">
                <a16:creationId xmlns:a16="http://schemas.microsoft.com/office/drawing/2014/main" id="{A2FA3544-6D01-9946-AF56-9ECE894216B8}"/>
              </a:ext>
            </a:extLst>
          </p:cNvPr>
          <p:cNvSpPr>
            <a:spLocks noGrp="1"/>
          </p:cNvSpPr>
          <p:nvPr>
            <p:ph type="ftr" sz="quarter" idx="3"/>
          </p:nvPr>
        </p:nvSpPr>
        <p:spPr>
          <a:xfrm>
            <a:off x="3195757" y="4958378"/>
            <a:ext cx="5664037" cy="287020"/>
          </a:xfrm>
        </p:spPr>
        <p:txBody>
          <a:bodyPr/>
          <a:lstStyle/>
          <a:p>
            <a:pPr lvl="0" defTabSz="914400">
              <a:defRPr/>
            </a:pPr>
            <a:r>
              <a:rPr lang="en-US" dirty="0"/>
              <a:t>G. Melki et al. “MIRSVM: Multi-Instance Support Vector Machine with Bag Representatives”. Pattern Recognition, vol. 79, 228-241, 2018.</a:t>
            </a:r>
            <a:endParaRPr lang="en-US" sz="500" dirty="0"/>
          </a:p>
          <a:p>
            <a:endParaRPr lang="en-US" dirty="0"/>
          </a:p>
        </p:txBody>
      </p:sp>
    </p:spTree>
    <p:extLst>
      <p:ext uri="{BB962C8B-B14F-4D97-AF65-F5344CB8AC3E}">
        <p14:creationId xmlns:p14="http://schemas.microsoft.com/office/powerpoint/2010/main" val="357952002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E41186-3A1E-BC48-8ED6-D342EF980ABA}"/>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7608440E-52AB-8544-A6B2-69F8D7BA2270}"/>
              </a:ext>
            </a:extLst>
          </p:cNvPr>
          <p:cNvSpPr>
            <a:spLocks noGrp="1"/>
          </p:cNvSpPr>
          <p:nvPr>
            <p:ph idx="1"/>
          </p:nvPr>
        </p:nvSpPr>
        <p:spPr/>
        <p:txBody>
          <a:bodyPr/>
          <a:lstStyle/>
          <a:p>
            <a:endParaRPr lang="en-US"/>
          </a:p>
        </p:txBody>
      </p:sp>
      <p:sp>
        <p:nvSpPr>
          <p:cNvPr id="5" name="Slide Number Placeholder 4">
            <a:extLst>
              <a:ext uri="{FF2B5EF4-FFF2-40B4-BE49-F238E27FC236}">
                <a16:creationId xmlns:a16="http://schemas.microsoft.com/office/drawing/2014/main" id="{175ED481-1DE5-5747-8DB2-AD98034F5341}"/>
              </a:ext>
            </a:extLst>
          </p:cNvPr>
          <p:cNvSpPr>
            <a:spLocks noGrp="1"/>
          </p:cNvSpPr>
          <p:nvPr>
            <p:ph type="sldNum" sz="quarter" idx="4"/>
          </p:nvPr>
        </p:nvSpPr>
        <p:spPr/>
        <p:txBody>
          <a:bodyPr/>
          <a:lstStyle/>
          <a:p>
            <a:fld id="{51F1AC64-B052-AA44-9FFA-523D4080C13E}" type="slidenum">
              <a:rPr lang="en-US" smtClean="0"/>
              <a:pPr/>
              <a:t>24</a:t>
            </a:fld>
            <a:endParaRPr lang="en-US" dirty="0"/>
          </a:p>
        </p:txBody>
      </p:sp>
      <p:sp>
        <p:nvSpPr>
          <p:cNvPr id="7" name="Footer Placeholder 3">
            <a:extLst>
              <a:ext uri="{FF2B5EF4-FFF2-40B4-BE49-F238E27FC236}">
                <a16:creationId xmlns:a16="http://schemas.microsoft.com/office/drawing/2014/main" id="{A2FA3544-6D01-9946-AF56-9ECE894216B8}"/>
              </a:ext>
            </a:extLst>
          </p:cNvPr>
          <p:cNvSpPr>
            <a:spLocks noGrp="1"/>
          </p:cNvSpPr>
          <p:nvPr>
            <p:ph type="ftr" sz="quarter" idx="3"/>
          </p:nvPr>
        </p:nvSpPr>
        <p:spPr>
          <a:xfrm>
            <a:off x="3195757" y="4958378"/>
            <a:ext cx="5664037" cy="287020"/>
          </a:xfrm>
        </p:spPr>
        <p:txBody>
          <a:bodyPr/>
          <a:lstStyle/>
          <a:p>
            <a:pPr lvl="0" defTabSz="914400">
              <a:defRPr/>
            </a:pPr>
            <a:r>
              <a:rPr lang="en-US" dirty="0"/>
              <a:t>G. Melki et al. “MIRSVM: Multi-Instance Support Vector Machine with Bag Representatives”. Pattern Recognition, vol. 79, 228-241, 2018.</a:t>
            </a:r>
            <a:endParaRPr lang="en-US" sz="500" dirty="0"/>
          </a:p>
          <a:p>
            <a:endParaRPr lang="en-US" dirty="0"/>
          </a:p>
        </p:txBody>
      </p:sp>
    </p:spTree>
    <p:extLst>
      <p:ext uri="{BB962C8B-B14F-4D97-AF65-F5344CB8AC3E}">
        <p14:creationId xmlns:p14="http://schemas.microsoft.com/office/powerpoint/2010/main" val="248113614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E81BB6-5609-DD41-9923-5379588E6B40}"/>
              </a:ext>
            </a:extLst>
          </p:cNvPr>
          <p:cNvSpPr>
            <a:spLocks noGrp="1"/>
          </p:cNvSpPr>
          <p:nvPr>
            <p:ph type="ctrTitle"/>
          </p:nvPr>
        </p:nvSpPr>
        <p:spPr/>
        <p:txBody>
          <a:bodyPr/>
          <a:lstStyle/>
          <a:p>
            <a:r>
              <a:rPr lang="en-US" dirty="0"/>
              <a:t>Online SVM using Worst-Violators</a:t>
            </a:r>
          </a:p>
        </p:txBody>
      </p:sp>
      <p:sp>
        <p:nvSpPr>
          <p:cNvPr id="6" name="Footer Placeholder 2">
            <a:extLst>
              <a:ext uri="{FF2B5EF4-FFF2-40B4-BE49-F238E27FC236}">
                <a16:creationId xmlns:a16="http://schemas.microsoft.com/office/drawing/2014/main" id="{F0A55CD4-C387-774F-8F3D-D5AAC79BC5EE}"/>
              </a:ext>
            </a:extLst>
          </p:cNvPr>
          <p:cNvSpPr>
            <a:spLocks noGrp="1"/>
          </p:cNvSpPr>
          <p:nvPr>
            <p:ph type="ftr" sz="quarter" idx="3"/>
          </p:nvPr>
        </p:nvSpPr>
        <p:spPr>
          <a:xfrm>
            <a:off x="3065974" y="4897120"/>
            <a:ext cx="5732585" cy="347980"/>
          </a:xfrm>
        </p:spPr>
        <p:txBody>
          <a:bodyPr/>
          <a:lstStyle/>
          <a:p>
            <a:r>
              <a:rPr lang="en-US" dirty="0"/>
              <a:t>G. Melki et al. “OLLAWV: </a:t>
            </a:r>
            <a:r>
              <a:rPr lang="en-US" dirty="0" err="1"/>
              <a:t>OnLine</a:t>
            </a:r>
            <a:r>
              <a:rPr lang="en-US" dirty="0"/>
              <a:t> Learning Algorithm using Worst-Violators”. Applied Soft Computing, vol. 66, 384-393, 2018.</a:t>
            </a:r>
          </a:p>
          <a:p>
            <a:endParaRPr lang="en-US" sz="100" dirty="0"/>
          </a:p>
          <a:p>
            <a:endParaRPr lang="en-US" dirty="0"/>
          </a:p>
        </p:txBody>
      </p:sp>
    </p:spTree>
    <p:extLst>
      <p:ext uri="{BB962C8B-B14F-4D97-AF65-F5344CB8AC3E}">
        <p14:creationId xmlns:p14="http://schemas.microsoft.com/office/powerpoint/2010/main" val="360187540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FF35D4-A48D-0840-8E96-3272DC53CD28}"/>
              </a:ext>
            </a:extLst>
          </p:cNvPr>
          <p:cNvSpPr>
            <a:spLocks noGrp="1"/>
          </p:cNvSpPr>
          <p:nvPr>
            <p:ph type="ctrTitle"/>
          </p:nvPr>
        </p:nvSpPr>
        <p:spPr/>
        <p:txBody>
          <a:bodyPr/>
          <a:lstStyle/>
          <a:p>
            <a:r>
              <a:rPr lang="en-US" dirty="0"/>
              <a:t>OLLAWV for Batched Data Streams</a:t>
            </a:r>
          </a:p>
        </p:txBody>
      </p:sp>
    </p:spTree>
    <p:extLst>
      <p:ext uri="{BB962C8B-B14F-4D97-AF65-F5344CB8AC3E}">
        <p14:creationId xmlns:p14="http://schemas.microsoft.com/office/powerpoint/2010/main" val="1895290436"/>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01768B-9579-A04E-B14E-95B2F02E0F60}"/>
              </a:ext>
            </a:extLst>
          </p:cNvPr>
          <p:cNvSpPr>
            <a:spLocks noGrp="1"/>
          </p:cNvSpPr>
          <p:nvPr>
            <p:ph type="title"/>
          </p:nvPr>
        </p:nvSpPr>
        <p:spPr/>
        <p:txBody>
          <a:bodyPr/>
          <a:lstStyle/>
          <a:p>
            <a:r>
              <a:rPr lang="en-US" dirty="0"/>
              <a:t>Conclusions</a:t>
            </a:r>
          </a:p>
        </p:txBody>
      </p:sp>
      <p:sp>
        <p:nvSpPr>
          <p:cNvPr id="3" name="Content Placeholder 2">
            <a:extLst>
              <a:ext uri="{FF2B5EF4-FFF2-40B4-BE49-F238E27FC236}">
                <a16:creationId xmlns:a16="http://schemas.microsoft.com/office/drawing/2014/main" id="{F68D3796-6027-4E46-A428-21F7F50BB2A4}"/>
              </a:ext>
            </a:extLst>
          </p:cNvPr>
          <p:cNvSpPr>
            <a:spLocks noGrp="1"/>
          </p:cNvSpPr>
          <p:nvPr>
            <p:ph idx="1"/>
          </p:nvPr>
        </p:nvSpPr>
        <p:spPr/>
        <p:txBody>
          <a:bodyPr/>
          <a:lstStyle/>
          <a:p>
            <a:endParaRPr lang="en-US"/>
          </a:p>
        </p:txBody>
      </p:sp>
      <p:sp>
        <p:nvSpPr>
          <p:cNvPr id="4" name="Footer Placeholder 3">
            <a:extLst>
              <a:ext uri="{FF2B5EF4-FFF2-40B4-BE49-F238E27FC236}">
                <a16:creationId xmlns:a16="http://schemas.microsoft.com/office/drawing/2014/main" id="{91A9106D-8C76-B14A-91C9-827912A51AB5}"/>
              </a:ext>
            </a:extLst>
          </p:cNvPr>
          <p:cNvSpPr>
            <a:spLocks noGrp="1"/>
          </p:cNvSpPr>
          <p:nvPr>
            <p:ph type="ftr" sz="quarter" idx="3"/>
          </p:nvPr>
        </p:nvSpPr>
        <p:spPr>
          <a:xfrm>
            <a:off x="3314633" y="4922056"/>
            <a:ext cx="3086100" cy="168250"/>
          </a:xfrm>
        </p:spPr>
        <p:txBody>
          <a:bodyPr/>
          <a:lstStyle/>
          <a:p>
            <a:endParaRPr lang="en-US" dirty="0"/>
          </a:p>
        </p:txBody>
      </p:sp>
      <p:sp>
        <p:nvSpPr>
          <p:cNvPr id="6" name="Slide Number Placeholder 5">
            <a:extLst>
              <a:ext uri="{FF2B5EF4-FFF2-40B4-BE49-F238E27FC236}">
                <a16:creationId xmlns:a16="http://schemas.microsoft.com/office/drawing/2014/main" id="{A40EA513-9E9D-684C-AA1C-C31965BD6D7E}"/>
              </a:ext>
            </a:extLst>
          </p:cNvPr>
          <p:cNvSpPr>
            <a:spLocks noGrp="1"/>
          </p:cNvSpPr>
          <p:nvPr>
            <p:ph type="sldNum" sz="quarter" idx="4"/>
          </p:nvPr>
        </p:nvSpPr>
        <p:spPr>
          <a:xfrm>
            <a:off x="6985579" y="4868863"/>
            <a:ext cx="2057400" cy="274637"/>
          </a:xfrm>
        </p:spPr>
        <p:txBody>
          <a:bodyPr/>
          <a:lstStyle/>
          <a:p>
            <a:fld id="{51F1AC64-B052-AA44-9FFA-523D4080C13E}" type="slidenum">
              <a:rPr lang="en-US" smtClean="0"/>
              <a:pPr/>
              <a:t>27</a:t>
            </a:fld>
            <a:endParaRPr lang="en-US" dirty="0"/>
          </a:p>
        </p:txBody>
      </p:sp>
    </p:spTree>
    <p:extLst>
      <p:ext uri="{BB962C8B-B14F-4D97-AF65-F5344CB8AC3E}">
        <p14:creationId xmlns:p14="http://schemas.microsoft.com/office/powerpoint/2010/main" val="852716180"/>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4A4981-48BF-6E48-AEBF-8F2949E418C4}"/>
              </a:ext>
            </a:extLst>
          </p:cNvPr>
          <p:cNvSpPr>
            <a:spLocks noGrp="1"/>
          </p:cNvSpPr>
          <p:nvPr>
            <p:ph type="title"/>
          </p:nvPr>
        </p:nvSpPr>
        <p:spPr/>
        <p:txBody>
          <a:bodyPr/>
          <a:lstStyle/>
          <a:p>
            <a:r>
              <a:rPr lang="en-US" dirty="0"/>
              <a:t>Future Work</a:t>
            </a:r>
          </a:p>
        </p:txBody>
      </p:sp>
      <p:sp>
        <p:nvSpPr>
          <p:cNvPr id="3" name="Content Placeholder 2">
            <a:extLst>
              <a:ext uri="{FF2B5EF4-FFF2-40B4-BE49-F238E27FC236}">
                <a16:creationId xmlns:a16="http://schemas.microsoft.com/office/drawing/2014/main" id="{D1147E68-03B4-F34B-AE92-855259B54C2B}"/>
              </a:ext>
            </a:extLst>
          </p:cNvPr>
          <p:cNvSpPr>
            <a:spLocks noGrp="1"/>
          </p:cNvSpPr>
          <p:nvPr>
            <p:ph idx="1"/>
          </p:nvPr>
        </p:nvSpPr>
        <p:spPr/>
        <p:txBody>
          <a:bodyPr/>
          <a:lstStyle/>
          <a:p>
            <a:endParaRPr lang="en-US"/>
          </a:p>
        </p:txBody>
      </p:sp>
      <p:sp>
        <p:nvSpPr>
          <p:cNvPr id="4" name="Footer Placeholder 3">
            <a:extLst>
              <a:ext uri="{FF2B5EF4-FFF2-40B4-BE49-F238E27FC236}">
                <a16:creationId xmlns:a16="http://schemas.microsoft.com/office/drawing/2014/main" id="{5C089430-3F45-484A-AD0E-F24361FDEA09}"/>
              </a:ext>
            </a:extLst>
          </p:cNvPr>
          <p:cNvSpPr>
            <a:spLocks noGrp="1"/>
          </p:cNvSpPr>
          <p:nvPr>
            <p:ph type="ftr" sz="quarter" idx="3"/>
          </p:nvPr>
        </p:nvSpPr>
        <p:spPr>
          <a:xfrm>
            <a:off x="3314633" y="4922056"/>
            <a:ext cx="3086100" cy="168250"/>
          </a:xfrm>
        </p:spPr>
        <p:txBody>
          <a:bodyPr/>
          <a:lstStyle/>
          <a:p>
            <a:endParaRPr lang="en-US" dirty="0"/>
          </a:p>
        </p:txBody>
      </p:sp>
      <p:sp>
        <p:nvSpPr>
          <p:cNvPr id="6" name="Slide Number Placeholder 5">
            <a:extLst>
              <a:ext uri="{FF2B5EF4-FFF2-40B4-BE49-F238E27FC236}">
                <a16:creationId xmlns:a16="http://schemas.microsoft.com/office/drawing/2014/main" id="{F289F857-3C15-1A44-BDC3-CC2AD1456528}"/>
              </a:ext>
            </a:extLst>
          </p:cNvPr>
          <p:cNvSpPr>
            <a:spLocks noGrp="1"/>
          </p:cNvSpPr>
          <p:nvPr>
            <p:ph type="sldNum" sz="quarter" idx="4"/>
          </p:nvPr>
        </p:nvSpPr>
        <p:spPr>
          <a:xfrm>
            <a:off x="6985579" y="4868863"/>
            <a:ext cx="2057400" cy="274637"/>
          </a:xfrm>
        </p:spPr>
        <p:txBody>
          <a:bodyPr/>
          <a:lstStyle/>
          <a:p>
            <a:fld id="{51F1AC64-B052-AA44-9FFA-523D4080C13E}" type="slidenum">
              <a:rPr lang="en-US" smtClean="0"/>
              <a:pPr/>
              <a:t>28</a:t>
            </a:fld>
            <a:endParaRPr lang="en-US" dirty="0"/>
          </a:p>
        </p:txBody>
      </p:sp>
    </p:spTree>
    <p:extLst>
      <p:ext uri="{BB962C8B-B14F-4D97-AF65-F5344CB8AC3E}">
        <p14:creationId xmlns:p14="http://schemas.microsoft.com/office/powerpoint/2010/main" val="2871011829"/>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467DA9-1DEA-D146-A9E0-543A8EA48421}"/>
              </a:ext>
            </a:extLst>
          </p:cNvPr>
          <p:cNvSpPr>
            <a:spLocks noGrp="1"/>
          </p:cNvSpPr>
          <p:nvPr>
            <p:ph type="title"/>
          </p:nvPr>
        </p:nvSpPr>
        <p:spPr/>
        <p:txBody>
          <a:bodyPr/>
          <a:lstStyle/>
          <a:p>
            <a:r>
              <a:rPr lang="en-US" dirty="0"/>
              <a:t>Publications</a:t>
            </a:r>
          </a:p>
        </p:txBody>
      </p:sp>
      <p:sp>
        <p:nvSpPr>
          <p:cNvPr id="5" name="Content Placeholder 2">
            <a:extLst>
              <a:ext uri="{FF2B5EF4-FFF2-40B4-BE49-F238E27FC236}">
                <a16:creationId xmlns:a16="http://schemas.microsoft.com/office/drawing/2014/main" id="{62C837ED-6194-2C42-92BF-D73C2C57CDB9}"/>
              </a:ext>
            </a:extLst>
          </p:cNvPr>
          <p:cNvSpPr>
            <a:spLocks noGrp="1"/>
          </p:cNvSpPr>
          <p:nvPr>
            <p:ph idx="1"/>
          </p:nvPr>
        </p:nvSpPr>
        <p:spPr>
          <a:xfrm>
            <a:off x="2874839" y="833378"/>
            <a:ext cx="5640512" cy="3706350"/>
          </a:xfrm>
        </p:spPr>
        <p:txBody>
          <a:bodyPr/>
          <a:lstStyle/>
          <a:p>
            <a:pPr marL="0" indent="0">
              <a:buNone/>
            </a:pPr>
            <a:r>
              <a:rPr lang="en-US" sz="2000" dirty="0"/>
              <a:t>[1] </a:t>
            </a:r>
            <a:r>
              <a:rPr lang="en-US" sz="2000" b="1" dirty="0"/>
              <a:t>G. Melki</a:t>
            </a:r>
            <a:r>
              <a:rPr lang="en-US" sz="2000" dirty="0"/>
              <a:t>, A. Cano, V. </a:t>
            </a:r>
            <a:r>
              <a:rPr lang="en-US" sz="2000" dirty="0" err="1"/>
              <a:t>Kecman</a:t>
            </a:r>
            <a:r>
              <a:rPr lang="en-US" sz="2000" dirty="0"/>
              <a:t>, S. Ventura. “</a:t>
            </a:r>
            <a:r>
              <a:rPr lang="en-US" sz="2000" i="1" dirty="0"/>
              <a:t>Multi-target support vector regression via correlation regressor chains</a:t>
            </a:r>
            <a:r>
              <a:rPr lang="en-US" sz="2000" dirty="0"/>
              <a:t>”. Information Sciences, vol. 415-416, pp. 53–69, 2017. </a:t>
            </a:r>
          </a:p>
          <a:p>
            <a:pPr marL="0" indent="0">
              <a:buNone/>
            </a:pPr>
            <a:r>
              <a:rPr lang="en-US" sz="2000" dirty="0"/>
              <a:t>		Impact Factor: </a:t>
            </a:r>
            <a:r>
              <a:rPr lang="en-US" sz="2000" b="1" dirty="0"/>
              <a:t>4.832</a:t>
            </a:r>
          </a:p>
          <a:p>
            <a:pPr marL="0" indent="0">
              <a:buNone/>
            </a:pPr>
            <a:r>
              <a:rPr lang="en-US" sz="2000" dirty="0"/>
              <a:t>		Quartile: </a:t>
            </a:r>
            <a:r>
              <a:rPr lang="en-US" sz="2000" b="1" dirty="0"/>
              <a:t>Q1</a:t>
            </a:r>
          </a:p>
          <a:p>
            <a:pPr marL="0" indent="0">
              <a:buNone/>
            </a:pPr>
            <a:r>
              <a:rPr lang="en-US" sz="2000" dirty="0"/>
              <a:t>[2] </a:t>
            </a:r>
            <a:r>
              <a:rPr lang="en-US" sz="2000" b="1" dirty="0"/>
              <a:t>G. Melki</a:t>
            </a:r>
            <a:r>
              <a:rPr lang="en-US" sz="2000" dirty="0"/>
              <a:t>, A. Cano, and S. Ventura. “</a:t>
            </a:r>
            <a:r>
              <a:rPr lang="en-US" sz="2000" i="1" dirty="0"/>
              <a:t>MIRSVM: Multi-Instance Support Vector Ma- chine with Bag Representatives</a:t>
            </a:r>
            <a:r>
              <a:rPr lang="en-US" sz="2000" dirty="0"/>
              <a:t>”. Pattern Recognition, vol. 79, pp. 228-241, 2018. </a:t>
            </a:r>
          </a:p>
          <a:p>
            <a:pPr marL="0" indent="0">
              <a:buNone/>
            </a:pPr>
            <a:r>
              <a:rPr lang="en-US" sz="2000" dirty="0"/>
              <a:t>		Impact Factor: </a:t>
            </a:r>
            <a:r>
              <a:rPr lang="en-US" sz="2000" b="1" dirty="0"/>
              <a:t>4.582</a:t>
            </a:r>
          </a:p>
          <a:p>
            <a:pPr marL="0" indent="0">
              <a:buNone/>
            </a:pPr>
            <a:r>
              <a:rPr lang="en-US" sz="2000" dirty="0"/>
              <a:t>		Quartile: </a:t>
            </a:r>
            <a:r>
              <a:rPr lang="en-US" sz="2000" b="1" dirty="0"/>
              <a:t>Q1</a:t>
            </a:r>
          </a:p>
        </p:txBody>
      </p:sp>
      <p:pic>
        <p:nvPicPr>
          <p:cNvPr id="6" name="Picture 5">
            <a:extLst>
              <a:ext uri="{FF2B5EF4-FFF2-40B4-BE49-F238E27FC236}">
                <a16:creationId xmlns:a16="http://schemas.microsoft.com/office/drawing/2014/main" id="{7CCA111F-8E15-224A-8A19-A099D3DCA085}"/>
              </a:ext>
            </a:extLst>
          </p:cNvPr>
          <p:cNvPicPr>
            <a:picLocks noChangeAspect="1"/>
          </p:cNvPicPr>
          <p:nvPr/>
        </p:nvPicPr>
        <p:blipFill>
          <a:blip r:embed="rId2"/>
          <a:stretch>
            <a:fillRect/>
          </a:stretch>
        </p:blipFill>
        <p:spPr>
          <a:xfrm>
            <a:off x="1022182" y="2894897"/>
            <a:ext cx="1100096" cy="1461666"/>
          </a:xfrm>
          <a:prstGeom prst="rect">
            <a:avLst/>
          </a:prstGeom>
          <a:ln>
            <a:solidFill>
              <a:schemeClr val="tx1"/>
            </a:solidFill>
          </a:ln>
        </p:spPr>
      </p:pic>
      <p:pic>
        <p:nvPicPr>
          <p:cNvPr id="7" name="Picture 6">
            <a:extLst>
              <a:ext uri="{FF2B5EF4-FFF2-40B4-BE49-F238E27FC236}">
                <a16:creationId xmlns:a16="http://schemas.microsoft.com/office/drawing/2014/main" id="{C9F3D6ED-21C8-DD49-8515-042B06C3E6DA}"/>
              </a:ext>
            </a:extLst>
          </p:cNvPr>
          <p:cNvPicPr>
            <a:picLocks noChangeAspect="1"/>
          </p:cNvPicPr>
          <p:nvPr/>
        </p:nvPicPr>
        <p:blipFill>
          <a:blip r:embed="rId3"/>
          <a:stretch>
            <a:fillRect/>
          </a:stretch>
        </p:blipFill>
        <p:spPr>
          <a:xfrm>
            <a:off x="1022182" y="959004"/>
            <a:ext cx="1100096" cy="1564581"/>
          </a:xfrm>
          <a:prstGeom prst="rect">
            <a:avLst/>
          </a:prstGeom>
          <a:ln>
            <a:solidFill>
              <a:schemeClr val="tx1"/>
            </a:solidFill>
          </a:ln>
        </p:spPr>
      </p:pic>
      <p:sp>
        <p:nvSpPr>
          <p:cNvPr id="10" name="Footer Placeholder 9">
            <a:extLst>
              <a:ext uri="{FF2B5EF4-FFF2-40B4-BE49-F238E27FC236}">
                <a16:creationId xmlns:a16="http://schemas.microsoft.com/office/drawing/2014/main" id="{B97CDB82-450A-3641-95F4-57CB49B1D2D0}"/>
              </a:ext>
            </a:extLst>
          </p:cNvPr>
          <p:cNvSpPr>
            <a:spLocks noGrp="1"/>
          </p:cNvSpPr>
          <p:nvPr>
            <p:ph type="ftr" sz="quarter" idx="3"/>
          </p:nvPr>
        </p:nvSpPr>
        <p:spPr>
          <a:xfrm>
            <a:off x="3314633" y="4922056"/>
            <a:ext cx="3086100" cy="168250"/>
          </a:xfrm>
        </p:spPr>
        <p:txBody>
          <a:bodyPr/>
          <a:lstStyle/>
          <a:p>
            <a:endParaRPr lang="en-US" dirty="0"/>
          </a:p>
        </p:txBody>
      </p:sp>
      <p:sp>
        <p:nvSpPr>
          <p:cNvPr id="11" name="Slide Number Placeholder 10">
            <a:extLst>
              <a:ext uri="{FF2B5EF4-FFF2-40B4-BE49-F238E27FC236}">
                <a16:creationId xmlns:a16="http://schemas.microsoft.com/office/drawing/2014/main" id="{C650684D-8B65-894A-8794-0D1435C83EE7}"/>
              </a:ext>
            </a:extLst>
          </p:cNvPr>
          <p:cNvSpPr>
            <a:spLocks noGrp="1"/>
          </p:cNvSpPr>
          <p:nvPr>
            <p:ph type="sldNum" sz="quarter" idx="4"/>
          </p:nvPr>
        </p:nvSpPr>
        <p:spPr>
          <a:xfrm>
            <a:off x="6985579" y="4868863"/>
            <a:ext cx="2057400" cy="274637"/>
          </a:xfrm>
        </p:spPr>
        <p:txBody>
          <a:bodyPr/>
          <a:lstStyle/>
          <a:p>
            <a:fld id="{51F1AC64-B052-AA44-9FFA-523D4080C13E}" type="slidenum">
              <a:rPr lang="en-US" smtClean="0"/>
              <a:pPr/>
              <a:t>29</a:t>
            </a:fld>
            <a:endParaRPr lang="en-US" dirty="0"/>
          </a:p>
        </p:txBody>
      </p:sp>
    </p:spTree>
    <p:extLst>
      <p:ext uri="{BB962C8B-B14F-4D97-AF65-F5344CB8AC3E}">
        <p14:creationId xmlns:p14="http://schemas.microsoft.com/office/powerpoint/2010/main" val="79167172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A8E9FF-52B3-164B-B185-C0125879757E}"/>
              </a:ext>
            </a:extLst>
          </p:cNvPr>
          <p:cNvSpPr>
            <a:spLocks noGrp="1"/>
          </p:cNvSpPr>
          <p:nvPr>
            <p:ph type="title"/>
          </p:nvPr>
        </p:nvSpPr>
        <p:spPr/>
        <p:txBody>
          <a:bodyPr/>
          <a:lstStyle/>
          <a:p>
            <a:r>
              <a:rPr lang="en-US" dirty="0"/>
              <a:t>Traditional Supervised Learning</a:t>
            </a:r>
          </a:p>
        </p:txBody>
      </p:sp>
      <p:sp>
        <p:nvSpPr>
          <p:cNvPr id="3" name="Content Placeholder 2">
            <a:extLst>
              <a:ext uri="{FF2B5EF4-FFF2-40B4-BE49-F238E27FC236}">
                <a16:creationId xmlns:a16="http://schemas.microsoft.com/office/drawing/2014/main" id="{B684F92F-8239-BD40-9A12-631CA3B828B4}"/>
              </a:ext>
            </a:extLst>
          </p:cNvPr>
          <p:cNvSpPr>
            <a:spLocks noGrp="1"/>
          </p:cNvSpPr>
          <p:nvPr>
            <p:ph idx="1"/>
          </p:nvPr>
        </p:nvSpPr>
        <p:spPr/>
        <p:txBody>
          <a:bodyPr/>
          <a:lstStyle/>
          <a:p>
            <a:endParaRPr lang="en-US"/>
          </a:p>
        </p:txBody>
      </p:sp>
      <p:sp>
        <p:nvSpPr>
          <p:cNvPr id="7" name="Slide Number Placeholder 6">
            <a:extLst>
              <a:ext uri="{FF2B5EF4-FFF2-40B4-BE49-F238E27FC236}">
                <a16:creationId xmlns:a16="http://schemas.microsoft.com/office/drawing/2014/main" id="{DB7025F4-CEEF-F444-9368-5C8B62BB288D}"/>
              </a:ext>
            </a:extLst>
          </p:cNvPr>
          <p:cNvSpPr>
            <a:spLocks noGrp="1"/>
          </p:cNvSpPr>
          <p:nvPr>
            <p:ph type="sldNum" sz="quarter" idx="4"/>
          </p:nvPr>
        </p:nvSpPr>
        <p:spPr>
          <a:xfrm>
            <a:off x="6985579" y="4868863"/>
            <a:ext cx="2057400" cy="274637"/>
          </a:xfrm>
        </p:spPr>
        <p:txBody>
          <a:bodyPr/>
          <a:lstStyle/>
          <a:p>
            <a:fld id="{51F1AC64-B052-AA44-9FFA-523D4080C13E}" type="slidenum">
              <a:rPr lang="en-US" smtClean="0"/>
              <a:pPr/>
              <a:t>3</a:t>
            </a:fld>
            <a:endParaRPr lang="en-US" dirty="0"/>
          </a:p>
        </p:txBody>
      </p:sp>
    </p:spTree>
    <p:extLst>
      <p:ext uri="{BB962C8B-B14F-4D97-AF65-F5344CB8AC3E}">
        <p14:creationId xmlns:p14="http://schemas.microsoft.com/office/powerpoint/2010/main" val="613275604"/>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76E79D-F6C5-854D-B5A8-D4E5B69F343A}"/>
              </a:ext>
            </a:extLst>
          </p:cNvPr>
          <p:cNvSpPr>
            <a:spLocks noGrp="1"/>
          </p:cNvSpPr>
          <p:nvPr>
            <p:ph type="title"/>
          </p:nvPr>
        </p:nvSpPr>
        <p:spPr/>
        <p:txBody>
          <a:bodyPr/>
          <a:lstStyle/>
          <a:p>
            <a:r>
              <a:rPr lang="en-US" dirty="0"/>
              <a:t>Publications</a:t>
            </a:r>
          </a:p>
        </p:txBody>
      </p:sp>
      <p:sp>
        <p:nvSpPr>
          <p:cNvPr id="8" name="Rectangle 7">
            <a:extLst>
              <a:ext uri="{FF2B5EF4-FFF2-40B4-BE49-F238E27FC236}">
                <a16:creationId xmlns:a16="http://schemas.microsoft.com/office/drawing/2014/main" id="{61776285-E28C-FF41-B1DC-50CB2853E673}"/>
              </a:ext>
            </a:extLst>
          </p:cNvPr>
          <p:cNvSpPr/>
          <p:nvPr/>
        </p:nvSpPr>
        <p:spPr>
          <a:xfrm>
            <a:off x="628651" y="967466"/>
            <a:ext cx="3801109" cy="178816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FE6EEC63-B358-C146-A979-1D5FEAE40E85}"/>
              </a:ext>
            </a:extLst>
          </p:cNvPr>
          <p:cNvSpPr/>
          <p:nvPr/>
        </p:nvSpPr>
        <p:spPr>
          <a:xfrm>
            <a:off x="4714239" y="967466"/>
            <a:ext cx="3801111" cy="178816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C3BE01EE-3109-A042-B12F-CAA580ABFE8C}"/>
              </a:ext>
            </a:extLst>
          </p:cNvPr>
          <p:cNvSpPr/>
          <p:nvPr/>
        </p:nvSpPr>
        <p:spPr>
          <a:xfrm>
            <a:off x="628650" y="2889714"/>
            <a:ext cx="3801109" cy="178816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81C1C395-813A-C545-A9E8-9FF4945FEEF7}"/>
              </a:ext>
            </a:extLst>
          </p:cNvPr>
          <p:cNvSpPr/>
          <p:nvPr/>
        </p:nvSpPr>
        <p:spPr>
          <a:xfrm>
            <a:off x="4714240" y="2879772"/>
            <a:ext cx="3801111" cy="178816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TextBox 12">
            <a:extLst>
              <a:ext uri="{FF2B5EF4-FFF2-40B4-BE49-F238E27FC236}">
                <a16:creationId xmlns:a16="http://schemas.microsoft.com/office/drawing/2014/main" id="{3FCB703C-9B44-4447-8C0D-834DB598A788}"/>
              </a:ext>
            </a:extLst>
          </p:cNvPr>
          <p:cNvSpPr txBox="1"/>
          <p:nvPr/>
        </p:nvSpPr>
        <p:spPr>
          <a:xfrm>
            <a:off x="1361440" y="967466"/>
            <a:ext cx="3068319" cy="2031325"/>
          </a:xfrm>
          <a:prstGeom prst="rect">
            <a:avLst/>
          </a:prstGeom>
          <a:noFill/>
        </p:spPr>
        <p:txBody>
          <a:bodyPr wrap="square" rtlCol="0">
            <a:spAutoFit/>
          </a:bodyPr>
          <a:lstStyle/>
          <a:p>
            <a:pPr marL="285750" indent="-285750">
              <a:buFont typeface="Arial" panose="020B0604020202020204" pitchFamily="34" charset="0"/>
              <a:buChar char="•"/>
            </a:pPr>
            <a:r>
              <a:rPr lang="en-US" sz="1400" b="1" dirty="0">
                <a:latin typeface="Arial" panose="020B0604020202020204" pitchFamily="34" charset="0"/>
                <a:cs typeface="Arial" panose="020B0604020202020204" pitchFamily="34" charset="0"/>
              </a:rPr>
              <a:t>G. Melki</a:t>
            </a:r>
            <a:r>
              <a:rPr lang="en-US" sz="1400" dirty="0">
                <a:latin typeface="Arial" panose="020B0604020202020204" pitchFamily="34" charset="0"/>
                <a:cs typeface="Arial" panose="020B0604020202020204" pitchFamily="34" charset="0"/>
              </a:rPr>
              <a:t>, A. Cano, V. </a:t>
            </a:r>
            <a:r>
              <a:rPr lang="en-US" sz="1400" dirty="0" err="1">
                <a:latin typeface="Arial" panose="020B0604020202020204" pitchFamily="34" charset="0"/>
                <a:cs typeface="Arial" panose="020B0604020202020204" pitchFamily="34" charset="0"/>
              </a:rPr>
              <a:t>Kecman</a:t>
            </a:r>
            <a:r>
              <a:rPr lang="en-US" sz="1400" dirty="0">
                <a:latin typeface="Arial" panose="020B0604020202020204" pitchFamily="34" charset="0"/>
                <a:cs typeface="Arial" panose="020B0604020202020204" pitchFamily="34" charset="0"/>
              </a:rPr>
              <a:t>, S. Ventura. “</a:t>
            </a:r>
            <a:r>
              <a:rPr lang="en-US" sz="1400" i="1" dirty="0">
                <a:latin typeface="Arial" panose="020B0604020202020204" pitchFamily="34" charset="0"/>
                <a:cs typeface="Arial" panose="020B0604020202020204" pitchFamily="34" charset="0"/>
              </a:rPr>
              <a:t>Multi-target support vector regression via correlation regressor chains</a:t>
            </a:r>
            <a:r>
              <a:rPr lang="en-US" sz="1400" dirty="0">
                <a:latin typeface="Arial" panose="020B0604020202020204" pitchFamily="34" charset="0"/>
                <a:cs typeface="Arial" panose="020B0604020202020204" pitchFamily="34" charset="0"/>
              </a:rPr>
              <a:t>”. Information Sciences, vol. 415-416, pp. 53–69, 2017. </a:t>
            </a:r>
          </a:p>
          <a:p>
            <a:r>
              <a:rPr lang="en-US" sz="1400" dirty="0">
                <a:latin typeface="Arial" panose="020B0604020202020204" pitchFamily="34" charset="0"/>
                <a:cs typeface="Arial" panose="020B0604020202020204" pitchFamily="34" charset="0"/>
              </a:rPr>
              <a:t>		Impact Factor: </a:t>
            </a:r>
            <a:r>
              <a:rPr lang="en-US" sz="1400" b="1" dirty="0">
                <a:latin typeface="Arial" panose="020B0604020202020204" pitchFamily="34" charset="0"/>
                <a:cs typeface="Arial" panose="020B0604020202020204" pitchFamily="34" charset="0"/>
              </a:rPr>
              <a:t>4.832</a:t>
            </a:r>
          </a:p>
          <a:p>
            <a:r>
              <a:rPr lang="en-US" sz="1400" dirty="0">
                <a:latin typeface="Arial" panose="020B0604020202020204" pitchFamily="34" charset="0"/>
                <a:cs typeface="Arial" panose="020B0604020202020204" pitchFamily="34" charset="0"/>
              </a:rPr>
              <a:t>		Quartile: </a:t>
            </a:r>
            <a:r>
              <a:rPr lang="en-US" sz="1400" b="1" dirty="0">
                <a:latin typeface="Arial" panose="020B0604020202020204" pitchFamily="34" charset="0"/>
                <a:cs typeface="Arial" panose="020B0604020202020204" pitchFamily="34" charset="0"/>
              </a:rPr>
              <a:t>Q1</a:t>
            </a:r>
          </a:p>
          <a:p>
            <a:endParaRPr lang="en-US" sz="1400" dirty="0">
              <a:latin typeface="Arial" panose="020B0604020202020204" pitchFamily="34" charset="0"/>
              <a:cs typeface="Arial" panose="020B0604020202020204" pitchFamily="34" charset="0"/>
            </a:endParaRPr>
          </a:p>
        </p:txBody>
      </p:sp>
      <p:pic>
        <p:nvPicPr>
          <p:cNvPr id="14" name="Picture 13">
            <a:extLst>
              <a:ext uri="{FF2B5EF4-FFF2-40B4-BE49-F238E27FC236}">
                <a16:creationId xmlns:a16="http://schemas.microsoft.com/office/drawing/2014/main" id="{ABA085D8-2AB2-8C43-B5D6-2875968C08BD}"/>
              </a:ext>
            </a:extLst>
          </p:cNvPr>
          <p:cNvPicPr>
            <a:picLocks noChangeAspect="1"/>
          </p:cNvPicPr>
          <p:nvPr/>
        </p:nvPicPr>
        <p:blipFill>
          <a:blip r:embed="rId2"/>
          <a:stretch>
            <a:fillRect/>
          </a:stretch>
        </p:blipFill>
        <p:spPr>
          <a:xfrm>
            <a:off x="261343" y="1079255"/>
            <a:ext cx="1100096" cy="1564581"/>
          </a:xfrm>
          <a:prstGeom prst="rect">
            <a:avLst/>
          </a:prstGeom>
          <a:ln>
            <a:solidFill>
              <a:schemeClr val="tx1"/>
            </a:solidFill>
          </a:ln>
        </p:spPr>
      </p:pic>
      <p:sp>
        <p:nvSpPr>
          <p:cNvPr id="17" name="Footer Placeholder 16">
            <a:extLst>
              <a:ext uri="{FF2B5EF4-FFF2-40B4-BE49-F238E27FC236}">
                <a16:creationId xmlns:a16="http://schemas.microsoft.com/office/drawing/2014/main" id="{8655508C-F865-F44B-9B61-4146E0B23BD5}"/>
              </a:ext>
            </a:extLst>
          </p:cNvPr>
          <p:cNvSpPr>
            <a:spLocks noGrp="1"/>
          </p:cNvSpPr>
          <p:nvPr>
            <p:ph type="ftr" sz="quarter" idx="3"/>
          </p:nvPr>
        </p:nvSpPr>
        <p:spPr>
          <a:xfrm>
            <a:off x="3314633" y="4922056"/>
            <a:ext cx="3086100" cy="168250"/>
          </a:xfrm>
        </p:spPr>
        <p:txBody>
          <a:bodyPr/>
          <a:lstStyle/>
          <a:p>
            <a:endParaRPr lang="en-US" dirty="0"/>
          </a:p>
        </p:txBody>
      </p:sp>
      <p:sp>
        <p:nvSpPr>
          <p:cNvPr id="18" name="Slide Number Placeholder 17">
            <a:extLst>
              <a:ext uri="{FF2B5EF4-FFF2-40B4-BE49-F238E27FC236}">
                <a16:creationId xmlns:a16="http://schemas.microsoft.com/office/drawing/2014/main" id="{22F79D53-90FC-204C-8F13-4592FAE1FF41}"/>
              </a:ext>
            </a:extLst>
          </p:cNvPr>
          <p:cNvSpPr>
            <a:spLocks noGrp="1"/>
          </p:cNvSpPr>
          <p:nvPr>
            <p:ph type="sldNum" sz="quarter" idx="4"/>
          </p:nvPr>
        </p:nvSpPr>
        <p:spPr>
          <a:xfrm>
            <a:off x="6985579" y="4868863"/>
            <a:ext cx="2057400" cy="274637"/>
          </a:xfrm>
        </p:spPr>
        <p:txBody>
          <a:bodyPr/>
          <a:lstStyle/>
          <a:p>
            <a:fld id="{51F1AC64-B052-AA44-9FFA-523D4080C13E}" type="slidenum">
              <a:rPr lang="en-US" smtClean="0"/>
              <a:pPr/>
              <a:t>30</a:t>
            </a:fld>
            <a:endParaRPr lang="en-US" dirty="0"/>
          </a:p>
        </p:txBody>
      </p:sp>
    </p:spTree>
    <p:extLst>
      <p:ext uri="{BB962C8B-B14F-4D97-AF65-F5344CB8AC3E}">
        <p14:creationId xmlns:p14="http://schemas.microsoft.com/office/powerpoint/2010/main" val="239598086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9049CD-AA09-9843-B3AA-1508D286A022}"/>
              </a:ext>
            </a:extLst>
          </p:cNvPr>
          <p:cNvSpPr>
            <a:spLocks noGrp="1"/>
          </p:cNvSpPr>
          <p:nvPr>
            <p:ph type="title"/>
          </p:nvPr>
        </p:nvSpPr>
        <p:spPr/>
        <p:txBody>
          <a:bodyPr/>
          <a:lstStyle/>
          <a:p>
            <a:r>
              <a:rPr lang="en-US" dirty="0"/>
              <a:t>Multi-Target Learning</a:t>
            </a:r>
          </a:p>
        </p:txBody>
      </p:sp>
      <p:sp>
        <p:nvSpPr>
          <p:cNvPr id="3" name="Content Placeholder 2">
            <a:extLst>
              <a:ext uri="{FF2B5EF4-FFF2-40B4-BE49-F238E27FC236}">
                <a16:creationId xmlns:a16="http://schemas.microsoft.com/office/drawing/2014/main" id="{FF58CD43-7C1C-2443-914A-84780E89E828}"/>
              </a:ext>
            </a:extLst>
          </p:cNvPr>
          <p:cNvSpPr>
            <a:spLocks noGrp="1"/>
          </p:cNvSpPr>
          <p:nvPr>
            <p:ph idx="1"/>
          </p:nvPr>
        </p:nvSpPr>
        <p:spPr/>
        <p:txBody>
          <a:bodyPr/>
          <a:lstStyle/>
          <a:p>
            <a:endParaRPr lang="en-US"/>
          </a:p>
        </p:txBody>
      </p:sp>
      <p:sp>
        <p:nvSpPr>
          <p:cNvPr id="7" name="Slide Number Placeholder 6">
            <a:extLst>
              <a:ext uri="{FF2B5EF4-FFF2-40B4-BE49-F238E27FC236}">
                <a16:creationId xmlns:a16="http://schemas.microsoft.com/office/drawing/2014/main" id="{000A392E-4422-6E46-B324-219E8B82D4D2}"/>
              </a:ext>
            </a:extLst>
          </p:cNvPr>
          <p:cNvSpPr>
            <a:spLocks noGrp="1"/>
          </p:cNvSpPr>
          <p:nvPr>
            <p:ph type="sldNum" sz="quarter" idx="4"/>
          </p:nvPr>
        </p:nvSpPr>
        <p:spPr>
          <a:xfrm>
            <a:off x="6985579" y="4868863"/>
            <a:ext cx="2057400" cy="274637"/>
          </a:xfrm>
        </p:spPr>
        <p:txBody>
          <a:bodyPr/>
          <a:lstStyle/>
          <a:p>
            <a:fld id="{51F1AC64-B052-AA44-9FFA-523D4080C13E}" type="slidenum">
              <a:rPr lang="en-US" smtClean="0"/>
              <a:pPr/>
              <a:t>4</a:t>
            </a:fld>
            <a:endParaRPr lang="en-US" dirty="0"/>
          </a:p>
        </p:txBody>
      </p:sp>
    </p:spTree>
    <p:extLst>
      <p:ext uri="{BB962C8B-B14F-4D97-AF65-F5344CB8AC3E}">
        <p14:creationId xmlns:p14="http://schemas.microsoft.com/office/powerpoint/2010/main" val="413806660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F6F882-3ADE-654A-BF54-D3C757B83EDD}"/>
              </a:ext>
            </a:extLst>
          </p:cNvPr>
          <p:cNvSpPr>
            <a:spLocks noGrp="1"/>
          </p:cNvSpPr>
          <p:nvPr>
            <p:ph type="title"/>
          </p:nvPr>
        </p:nvSpPr>
        <p:spPr/>
        <p:txBody>
          <a:bodyPr/>
          <a:lstStyle/>
          <a:p>
            <a:r>
              <a:rPr lang="en-US" dirty="0"/>
              <a:t>Multi-Instance Learning</a:t>
            </a:r>
          </a:p>
        </p:txBody>
      </p:sp>
      <p:sp>
        <p:nvSpPr>
          <p:cNvPr id="3" name="Content Placeholder 2">
            <a:extLst>
              <a:ext uri="{FF2B5EF4-FFF2-40B4-BE49-F238E27FC236}">
                <a16:creationId xmlns:a16="http://schemas.microsoft.com/office/drawing/2014/main" id="{74FF12EF-7FA9-9349-A510-48C97DC6C926}"/>
              </a:ext>
            </a:extLst>
          </p:cNvPr>
          <p:cNvSpPr>
            <a:spLocks noGrp="1"/>
          </p:cNvSpPr>
          <p:nvPr>
            <p:ph idx="1"/>
          </p:nvPr>
        </p:nvSpPr>
        <p:spPr/>
        <p:txBody>
          <a:bodyPr/>
          <a:lstStyle/>
          <a:p>
            <a:endParaRPr lang="en-US"/>
          </a:p>
        </p:txBody>
      </p:sp>
      <p:sp>
        <p:nvSpPr>
          <p:cNvPr id="7" name="Slide Number Placeholder 6">
            <a:extLst>
              <a:ext uri="{FF2B5EF4-FFF2-40B4-BE49-F238E27FC236}">
                <a16:creationId xmlns:a16="http://schemas.microsoft.com/office/drawing/2014/main" id="{FD50C986-F75E-C74A-A37A-4761CD57FA5B}"/>
              </a:ext>
            </a:extLst>
          </p:cNvPr>
          <p:cNvSpPr>
            <a:spLocks noGrp="1"/>
          </p:cNvSpPr>
          <p:nvPr>
            <p:ph type="sldNum" sz="quarter" idx="4"/>
          </p:nvPr>
        </p:nvSpPr>
        <p:spPr>
          <a:xfrm>
            <a:off x="6985579" y="4868863"/>
            <a:ext cx="2057400" cy="274637"/>
          </a:xfrm>
        </p:spPr>
        <p:txBody>
          <a:bodyPr/>
          <a:lstStyle/>
          <a:p>
            <a:fld id="{51F1AC64-B052-AA44-9FFA-523D4080C13E}" type="slidenum">
              <a:rPr lang="en-US" smtClean="0"/>
              <a:pPr/>
              <a:t>5</a:t>
            </a:fld>
            <a:endParaRPr lang="en-US" dirty="0"/>
          </a:p>
        </p:txBody>
      </p:sp>
    </p:spTree>
    <p:extLst>
      <p:ext uri="{BB962C8B-B14F-4D97-AF65-F5344CB8AC3E}">
        <p14:creationId xmlns:p14="http://schemas.microsoft.com/office/powerpoint/2010/main" val="123579750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76A4DA-7FD7-4545-BE29-5244C3800239}"/>
              </a:ext>
            </a:extLst>
          </p:cNvPr>
          <p:cNvSpPr>
            <a:spLocks noGrp="1"/>
          </p:cNvSpPr>
          <p:nvPr>
            <p:ph type="title"/>
          </p:nvPr>
        </p:nvSpPr>
        <p:spPr/>
        <p:txBody>
          <a:bodyPr/>
          <a:lstStyle/>
          <a:p>
            <a:r>
              <a:rPr lang="en-US" dirty="0"/>
              <a:t>Data Stream Learning</a:t>
            </a:r>
          </a:p>
        </p:txBody>
      </p:sp>
      <p:sp>
        <p:nvSpPr>
          <p:cNvPr id="3" name="Content Placeholder 2">
            <a:extLst>
              <a:ext uri="{FF2B5EF4-FFF2-40B4-BE49-F238E27FC236}">
                <a16:creationId xmlns:a16="http://schemas.microsoft.com/office/drawing/2014/main" id="{E15A045E-7F64-8C4B-886A-E74DCDAD3A88}"/>
              </a:ext>
            </a:extLst>
          </p:cNvPr>
          <p:cNvSpPr>
            <a:spLocks noGrp="1"/>
          </p:cNvSpPr>
          <p:nvPr>
            <p:ph idx="1"/>
          </p:nvPr>
        </p:nvSpPr>
        <p:spPr/>
        <p:txBody>
          <a:bodyPr/>
          <a:lstStyle/>
          <a:p>
            <a:endParaRPr lang="en-US"/>
          </a:p>
        </p:txBody>
      </p:sp>
      <p:sp>
        <p:nvSpPr>
          <p:cNvPr id="7" name="Slide Number Placeholder 6">
            <a:extLst>
              <a:ext uri="{FF2B5EF4-FFF2-40B4-BE49-F238E27FC236}">
                <a16:creationId xmlns:a16="http://schemas.microsoft.com/office/drawing/2014/main" id="{2CD15069-DA76-5346-AE2B-F15437A83905}"/>
              </a:ext>
            </a:extLst>
          </p:cNvPr>
          <p:cNvSpPr>
            <a:spLocks noGrp="1"/>
          </p:cNvSpPr>
          <p:nvPr>
            <p:ph type="sldNum" sz="quarter" idx="4"/>
          </p:nvPr>
        </p:nvSpPr>
        <p:spPr>
          <a:xfrm>
            <a:off x="6985579" y="4868863"/>
            <a:ext cx="2057400" cy="274637"/>
          </a:xfrm>
        </p:spPr>
        <p:txBody>
          <a:bodyPr/>
          <a:lstStyle/>
          <a:p>
            <a:fld id="{51F1AC64-B052-AA44-9FFA-523D4080C13E}" type="slidenum">
              <a:rPr lang="en-US" smtClean="0"/>
              <a:pPr/>
              <a:t>6</a:t>
            </a:fld>
            <a:endParaRPr lang="en-US" dirty="0"/>
          </a:p>
        </p:txBody>
      </p:sp>
    </p:spTree>
    <p:extLst>
      <p:ext uri="{BB962C8B-B14F-4D97-AF65-F5344CB8AC3E}">
        <p14:creationId xmlns:p14="http://schemas.microsoft.com/office/powerpoint/2010/main" val="191192264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EA767E-E0EA-634E-9C25-BB0E490E0219}"/>
              </a:ext>
            </a:extLst>
          </p:cNvPr>
          <p:cNvSpPr>
            <a:spLocks noGrp="1"/>
          </p:cNvSpPr>
          <p:nvPr>
            <p:ph type="title"/>
          </p:nvPr>
        </p:nvSpPr>
        <p:spPr/>
        <p:txBody>
          <a:bodyPr/>
          <a:lstStyle/>
          <a:p>
            <a:r>
              <a:rPr lang="en-US" dirty="0"/>
              <a:t>Contributions</a:t>
            </a:r>
          </a:p>
        </p:txBody>
      </p:sp>
      <p:sp>
        <p:nvSpPr>
          <p:cNvPr id="3" name="Content Placeholder 2">
            <a:extLst>
              <a:ext uri="{FF2B5EF4-FFF2-40B4-BE49-F238E27FC236}">
                <a16:creationId xmlns:a16="http://schemas.microsoft.com/office/drawing/2014/main" id="{36E20A09-9C4A-7247-BBD8-2F450D1C22EC}"/>
              </a:ext>
            </a:extLst>
          </p:cNvPr>
          <p:cNvSpPr>
            <a:spLocks noGrp="1"/>
          </p:cNvSpPr>
          <p:nvPr>
            <p:ph idx="1"/>
          </p:nvPr>
        </p:nvSpPr>
        <p:spPr/>
        <p:txBody>
          <a:bodyPr/>
          <a:lstStyle/>
          <a:p>
            <a:endParaRPr lang="en-US"/>
          </a:p>
        </p:txBody>
      </p:sp>
      <p:sp>
        <p:nvSpPr>
          <p:cNvPr id="4" name="Footer Placeholder 3">
            <a:extLst>
              <a:ext uri="{FF2B5EF4-FFF2-40B4-BE49-F238E27FC236}">
                <a16:creationId xmlns:a16="http://schemas.microsoft.com/office/drawing/2014/main" id="{59957FF7-F847-9E4D-BD63-1C6F0B0F0130}"/>
              </a:ext>
            </a:extLst>
          </p:cNvPr>
          <p:cNvSpPr>
            <a:spLocks noGrp="1"/>
          </p:cNvSpPr>
          <p:nvPr>
            <p:ph type="ftr" sz="quarter" idx="3"/>
          </p:nvPr>
        </p:nvSpPr>
        <p:spPr>
          <a:xfrm>
            <a:off x="3314633" y="4922056"/>
            <a:ext cx="3086100" cy="168250"/>
          </a:xfrm>
        </p:spPr>
        <p:txBody>
          <a:bodyPr/>
          <a:lstStyle/>
          <a:p>
            <a:endParaRPr lang="en-US" dirty="0"/>
          </a:p>
        </p:txBody>
      </p:sp>
      <p:sp>
        <p:nvSpPr>
          <p:cNvPr id="7" name="Slide Number Placeholder 6">
            <a:extLst>
              <a:ext uri="{FF2B5EF4-FFF2-40B4-BE49-F238E27FC236}">
                <a16:creationId xmlns:a16="http://schemas.microsoft.com/office/drawing/2014/main" id="{0F7656FD-71B3-C44F-A153-D8A52909699A}"/>
              </a:ext>
            </a:extLst>
          </p:cNvPr>
          <p:cNvSpPr>
            <a:spLocks noGrp="1"/>
          </p:cNvSpPr>
          <p:nvPr>
            <p:ph type="sldNum" sz="quarter" idx="4"/>
          </p:nvPr>
        </p:nvSpPr>
        <p:spPr>
          <a:xfrm>
            <a:off x="6985579" y="4868863"/>
            <a:ext cx="2057400" cy="274637"/>
          </a:xfrm>
        </p:spPr>
        <p:txBody>
          <a:bodyPr/>
          <a:lstStyle/>
          <a:p>
            <a:fld id="{51F1AC64-B052-AA44-9FFA-523D4080C13E}" type="slidenum">
              <a:rPr lang="en-US" smtClean="0"/>
              <a:pPr/>
              <a:t>7</a:t>
            </a:fld>
            <a:endParaRPr lang="en-US" dirty="0"/>
          </a:p>
        </p:txBody>
      </p:sp>
    </p:spTree>
    <p:extLst>
      <p:ext uri="{BB962C8B-B14F-4D97-AF65-F5344CB8AC3E}">
        <p14:creationId xmlns:p14="http://schemas.microsoft.com/office/powerpoint/2010/main" val="254795411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EAB9A6-5EA8-984E-84DD-02EA42808966}"/>
              </a:ext>
            </a:extLst>
          </p:cNvPr>
          <p:cNvSpPr>
            <a:spLocks noGrp="1"/>
          </p:cNvSpPr>
          <p:nvPr>
            <p:ph type="title"/>
          </p:nvPr>
        </p:nvSpPr>
        <p:spPr/>
        <p:txBody>
          <a:bodyPr/>
          <a:lstStyle/>
          <a:p>
            <a:r>
              <a:rPr lang="en-US" dirty="0"/>
              <a:t>Agenda</a:t>
            </a:r>
          </a:p>
        </p:txBody>
      </p:sp>
      <p:sp>
        <p:nvSpPr>
          <p:cNvPr id="3" name="Content Placeholder 2">
            <a:extLst>
              <a:ext uri="{FF2B5EF4-FFF2-40B4-BE49-F238E27FC236}">
                <a16:creationId xmlns:a16="http://schemas.microsoft.com/office/drawing/2014/main" id="{F1ED28C2-8222-7E41-B5F3-3CB6F7E5AD0E}"/>
              </a:ext>
            </a:extLst>
          </p:cNvPr>
          <p:cNvSpPr>
            <a:spLocks noGrp="1"/>
          </p:cNvSpPr>
          <p:nvPr>
            <p:ph idx="1"/>
          </p:nvPr>
        </p:nvSpPr>
        <p:spPr/>
        <p:txBody>
          <a:bodyPr/>
          <a:lstStyle/>
          <a:p>
            <a:endParaRPr lang="en-US"/>
          </a:p>
        </p:txBody>
      </p:sp>
      <p:sp>
        <p:nvSpPr>
          <p:cNvPr id="4" name="Footer Placeholder 3">
            <a:extLst>
              <a:ext uri="{FF2B5EF4-FFF2-40B4-BE49-F238E27FC236}">
                <a16:creationId xmlns:a16="http://schemas.microsoft.com/office/drawing/2014/main" id="{E5219C8B-7942-1949-9D75-6128A80EF674}"/>
              </a:ext>
            </a:extLst>
          </p:cNvPr>
          <p:cNvSpPr>
            <a:spLocks noGrp="1"/>
          </p:cNvSpPr>
          <p:nvPr>
            <p:ph type="ftr" sz="quarter" idx="3"/>
          </p:nvPr>
        </p:nvSpPr>
        <p:spPr>
          <a:xfrm>
            <a:off x="3314633" y="4922056"/>
            <a:ext cx="3086100" cy="168250"/>
          </a:xfrm>
        </p:spPr>
        <p:txBody>
          <a:bodyPr/>
          <a:lstStyle/>
          <a:p>
            <a:endParaRPr lang="en-US" dirty="0"/>
          </a:p>
        </p:txBody>
      </p:sp>
      <p:sp>
        <p:nvSpPr>
          <p:cNvPr id="7" name="Slide Number Placeholder 6">
            <a:extLst>
              <a:ext uri="{FF2B5EF4-FFF2-40B4-BE49-F238E27FC236}">
                <a16:creationId xmlns:a16="http://schemas.microsoft.com/office/drawing/2014/main" id="{81547D56-D31D-3D42-BA4D-05A84BB52FA6}"/>
              </a:ext>
            </a:extLst>
          </p:cNvPr>
          <p:cNvSpPr>
            <a:spLocks noGrp="1"/>
          </p:cNvSpPr>
          <p:nvPr>
            <p:ph type="sldNum" sz="quarter" idx="4"/>
          </p:nvPr>
        </p:nvSpPr>
        <p:spPr>
          <a:xfrm>
            <a:off x="6985579" y="4868863"/>
            <a:ext cx="2057400" cy="274637"/>
          </a:xfrm>
        </p:spPr>
        <p:txBody>
          <a:bodyPr/>
          <a:lstStyle/>
          <a:p>
            <a:fld id="{51F1AC64-B052-AA44-9FFA-523D4080C13E}" type="slidenum">
              <a:rPr lang="en-US" smtClean="0"/>
              <a:pPr/>
              <a:t>8</a:t>
            </a:fld>
            <a:endParaRPr lang="en-US" dirty="0"/>
          </a:p>
        </p:txBody>
      </p:sp>
    </p:spTree>
    <p:extLst>
      <p:ext uri="{BB962C8B-B14F-4D97-AF65-F5344CB8AC3E}">
        <p14:creationId xmlns:p14="http://schemas.microsoft.com/office/powerpoint/2010/main" val="256211821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2">
            <a:extLst>
              <a:ext uri="{FF2B5EF4-FFF2-40B4-BE49-F238E27FC236}">
                <a16:creationId xmlns:a16="http://schemas.microsoft.com/office/drawing/2014/main" id="{835A8BB2-3539-9841-AF72-7131AFBDFC6B}"/>
              </a:ext>
            </a:extLst>
          </p:cNvPr>
          <p:cNvSpPr>
            <a:spLocks noGrp="1"/>
          </p:cNvSpPr>
          <p:nvPr>
            <p:ph type="ftr" sz="quarter" idx="3"/>
          </p:nvPr>
        </p:nvSpPr>
        <p:spPr>
          <a:xfrm>
            <a:off x="3065974" y="4897120"/>
            <a:ext cx="5732585" cy="347980"/>
          </a:xfrm>
        </p:spPr>
        <p:txBody>
          <a:bodyPr/>
          <a:lstStyle/>
          <a:p>
            <a:pPr lvl="0" defTabSz="914400">
              <a:defRPr/>
            </a:pPr>
            <a:r>
              <a:rPr lang="en-US" dirty="0"/>
              <a:t>G. Melki et al. “Multi-target support vector regression via correlation regressor chains”. Information Sciences, vol. 415, pp. 53–69, 2017.</a:t>
            </a:r>
          </a:p>
          <a:p>
            <a:endParaRPr lang="en-US" sz="100" dirty="0"/>
          </a:p>
          <a:p>
            <a:endParaRPr lang="en-US" dirty="0"/>
          </a:p>
        </p:txBody>
      </p:sp>
      <p:sp>
        <p:nvSpPr>
          <p:cNvPr id="9" name="Title 8">
            <a:extLst>
              <a:ext uri="{FF2B5EF4-FFF2-40B4-BE49-F238E27FC236}">
                <a16:creationId xmlns:a16="http://schemas.microsoft.com/office/drawing/2014/main" id="{0232B1FD-727C-FF49-AC13-9AD1EE362A59}"/>
              </a:ext>
            </a:extLst>
          </p:cNvPr>
          <p:cNvSpPr>
            <a:spLocks noGrp="1"/>
          </p:cNvSpPr>
          <p:nvPr>
            <p:ph type="ctrTitle"/>
          </p:nvPr>
        </p:nvSpPr>
        <p:spPr/>
        <p:txBody>
          <a:bodyPr/>
          <a:lstStyle/>
          <a:p>
            <a:r>
              <a:rPr lang="en-US" dirty="0"/>
              <a:t>Multi-Target SVR using Maximum Correlation Chains</a:t>
            </a:r>
            <a:br>
              <a:rPr lang="en-US" dirty="0"/>
            </a:br>
            <a:endParaRPr lang="en-US" dirty="0"/>
          </a:p>
        </p:txBody>
      </p:sp>
    </p:spTree>
    <p:extLst>
      <p:ext uri="{BB962C8B-B14F-4D97-AF65-F5344CB8AC3E}">
        <p14:creationId xmlns:p14="http://schemas.microsoft.com/office/powerpoint/2010/main" val="4165205983"/>
      </p:ext>
    </p:extLst>
  </p:cSld>
  <p:clrMapOvr>
    <a:masterClrMapping/>
  </p:clrMapOvr>
</p:sld>
</file>

<file path=ppt/theme/theme1.xml><?xml version="1.0" encoding="utf-8"?>
<a:theme xmlns:a="http://schemas.openxmlformats.org/drawingml/2006/main" name="2_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9081</TotalTime>
  <Words>2137</Words>
  <Application>Microsoft Macintosh PowerPoint</Application>
  <PresentationFormat>On-screen Show (16:9)</PresentationFormat>
  <Paragraphs>242</Paragraphs>
  <Slides>30</Slides>
  <Notes>14</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30</vt:i4>
      </vt:variant>
    </vt:vector>
  </HeadingPairs>
  <TitlesOfParts>
    <vt:vector size="34" baseType="lpstr">
      <vt:lpstr>Arial</vt:lpstr>
      <vt:lpstr>Calibri</vt:lpstr>
      <vt:lpstr>Cambria Math</vt:lpstr>
      <vt:lpstr>2_Custom Design</vt:lpstr>
      <vt:lpstr>Novel Support Vector Machines for Diverse Learning Paradigms</vt:lpstr>
      <vt:lpstr>Motivation</vt:lpstr>
      <vt:lpstr>Traditional Supervised Learning</vt:lpstr>
      <vt:lpstr>Multi-Target Learning</vt:lpstr>
      <vt:lpstr>Multi-Instance Learning</vt:lpstr>
      <vt:lpstr>Data Stream Learning</vt:lpstr>
      <vt:lpstr>Contributions</vt:lpstr>
      <vt:lpstr>Agenda</vt:lpstr>
      <vt:lpstr>Multi-Target SVR using Maximum Correlation Chains </vt:lpstr>
      <vt:lpstr>Multi-Target Learning</vt:lpstr>
      <vt:lpstr>Base-Line Multi-Target SVR</vt:lpstr>
      <vt:lpstr>SVR with Random Chains (SVRRC)</vt:lpstr>
      <vt:lpstr>SVR max-Correlation Chain (SVRCC)</vt:lpstr>
      <vt:lpstr>Experimental Environment</vt:lpstr>
      <vt:lpstr>PowerPoint Presentation</vt:lpstr>
      <vt:lpstr>PowerPoint Presentation</vt:lpstr>
      <vt:lpstr>PowerPoint Presentation</vt:lpstr>
      <vt:lpstr>Multi-Instance SVM using Bag Representatives</vt:lpstr>
      <vt:lpstr>Multi-Instance Learning</vt:lpstr>
      <vt:lpstr>PowerPoint Presentation</vt:lpstr>
      <vt:lpstr>PowerPoint Presentation</vt:lpstr>
      <vt:lpstr>PowerPoint Presentation</vt:lpstr>
      <vt:lpstr>PowerPoint Presentation</vt:lpstr>
      <vt:lpstr>PowerPoint Presentation</vt:lpstr>
      <vt:lpstr>Online SVM using Worst-Violators</vt:lpstr>
      <vt:lpstr>OLLAWV for Batched Data Streams</vt:lpstr>
      <vt:lpstr>Conclusions</vt:lpstr>
      <vt:lpstr>Future Work</vt:lpstr>
      <vt:lpstr>Publications</vt:lpstr>
      <vt:lpstr>Publications</vt:lpstr>
    </vt:vector>
  </TitlesOfParts>
  <Company/>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Gabriella Melki</dc:creator>
  <cp:lastModifiedBy>Gabriella Melki</cp:lastModifiedBy>
  <cp:revision>846</cp:revision>
  <cp:lastPrinted>2018-04-16T09:12:53Z</cp:lastPrinted>
  <dcterms:created xsi:type="dcterms:W3CDTF">2018-03-13T10:23:44Z</dcterms:created>
  <dcterms:modified xsi:type="dcterms:W3CDTF">2018-08-30T22:08:21Z</dcterms:modified>
</cp:coreProperties>
</file>

<file path=docProps/thumbnail.jpeg>
</file>